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2" r:id="rId2"/>
    <p:sldId id="310" r:id="rId3"/>
    <p:sldId id="320" r:id="rId4"/>
    <p:sldId id="319" r:id="rId5"/>
    <p:sldId id="322" r:id="rId6"/>
    <p:sldId id="323" r:id="rId7"/>
    <p:sldId id="324" r:id="rId8"/>
    <p:sldId id="325" r:id="rId9"/>
    <p:sldId id="326" r:id="rId10"/>
    <p:sldId id="327" r:id="rId11"/>
    <p:sldId id="363" r:id="rId12"/>
    <p:sldId id="328" r:id="rId13"/>
    <p:sldId id="332" r:id="rId14"/>
    <p:sldId id="333" r:id="rId15"/>
    <p:sldId id="335" r:id="rId16"/>
    <p:sldId id="334" r:id="rId17"/>
    <p:sldId id="340" r:id="rId18"/>
    <p:sldId id="348" r:id="rId19"/>
    <p:sldId id="359" r:id="rId20"/>
    <p:sldId id="349" r:id="rId21"/>
    <p:sldId id="350" r:id="rId22"/>
    <p:sldId id="351" r:id="rId23"/>
    <p:sldId id="352" r:id="rId24"/>
    <p:sldId id="353" r:id="rId25"/>
    <p:sldId id="354" r:id="rId26"/>
    <p:sldId id="355" r:id="rId27"/>
    <p:sldId id="356" r:id="rId28"/>
    <p:sldId id="357" r:id="rId29"/>
    <p:sldId id="358" r:id="rId30"/>
    <p:sldId id="331" r:id="rId31"/>
    <p:sldId id="341" r:id="rId32"/>
    <p:sldId id="342" r:id="rId33"/>
    <p:sldId id="344" r:id="rId34"/>
    <p:sldId id="343" r:id="rId35"/>
    <p:sldId id="345" r:id="rId36"/>
    <p:sldId id="346" r:id="rId37"/>
    <p:sldId id="347" r:id="rId38"/>
    <p:sldId id="329" r:id="rId39"/>
    <p:sldId id="330" r:id="rId40"/>
    <p:sldId id="337" r:id="rId41"/>
    <p:sldId id="338" r:id="rId42"/>
    <p:sldId id="339" r:id="rId43"/>
    <p:sldId id="360" r:id="rId44"/>
    <p:sldId id="361" r:id="rId45"/>
    <p:sldId id="317" r:id="rId46"/>
    <p:sldId id="362" r:id="rId47"/>
    <p:sldId id="269"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7997" autoAdjust="0"/>
  </p:normalViewPr>
  <p:slideViewPr>
    <p:cSldViewPr snapToGrid="0" showGuides="1">
      <p:cViewPr>
        <p:scale>
          <a:sx n="100" d="100"/>
          <a:sy n="100" d="100"/>
        </p:scale>
        <p:origin x="-1944" y="-1416"/>
      </p:cViewPr>
      <p:guideLst>
        <p:guide orient="horz" pos="1350"/>
        <p:guide orient="horz" pos="1845"/>
        <p:guide orient="horz" pos="2341"/>
        <p:guide pos="2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Instancing</c:v>
                </c:pt>
              </c:strCache>
            </c:strRef>
          </c:tx>
          <c:spPr>
            <a:ln>
              <a:solidFill>
                <a:schemeClr val="accent3"/>
              </a:solidFill>
            </a:ln>
          </c:spPr>
          <c:marker>
            <c:spPr>
              <a:solidFill>
                <a:schemeClr val="accent3"/>
              </a:solidFill>
              <a:ln>
                <a:solidFill>
                  <a:schemeClr val="accent3"/>
                </a:solidFill>
              </a:ln>
            </c:spPr>
          </c:marker>
          <c:cat>
            <c:numRef>
              <c:f>Sheet1!$A$2:$A$5</c:f>
              <c:numCache>
                <c:formatCode>General</c:formatCode>
                <c:ptCount val="4"/>
                <c:pt idx="0">
                  <c:v>1000000</c:v>
                </c:pt>
                <c:pt idx="1">
                  <c:v>750000</c:v>
                </c:pt>
                <c:pt idx="2">
                  <c:v>500000</c:v>
                </c:pt>
                <c:pt idx="3">
                  <c:v>250000</c:v>
                </c:pt>
              </c:numCache>
            </c:numRef>
          </c:cat>
          <c:val>
            <c:numRef>
              <c:f>Sheet1!$B$2:$B$5</c:f>
              <c:numCache>
                <c:formatCode>General</c:formatCode>
                <c:ptCount val="4"/>
                <c:pt idx="0">
                  <c:v>15.0085</c:v>
                </c:pt>
                <c:pt idx="1">
                  <c:v>11.257999999999999</c:v>
                </c:pt>
                <c:pt idx="2">
                  <c:v>7.5084</c:v>
                </c:pt>
                <c:pt idx="3">
                  <c:v>3.758</c:v>
                </c:pt>
              </c:numCache>
            </c:numRef>
          </c:val>
          <c:smooth val="0"/>
        </c:ser>
        <c:ser>
          <c:idx val="1"/>
          <c:order val="1"/>
          <c:tx>
            <c:strRef>
              <c:f>Sheet1!$C$1</c:f>
              <c:strCache>
                <c:ptCount val="1"/>
                <c:pt idx="0">
                  <c:v>Shared VAO</c:v>
                </c:pt>
              </c:strCache>
            </c:strRef>
          </c:tx>
          <c:spPr>
            <a:ln>
              <a:solidFill>
                <a:schemeClr val="accent1"/>
              </a:solidFill>
            </a:ln>
          </c:spPr>
          <c:marker>
            <c:spPr>
              <a:solidFill>
                <a:schemeClr val="accent1"/>
              </a:solidFill>
              <a:ln>
                <a:solidFill>
                  <a:schemeClr val="accent1"/>
                </a:solidFill>
              </a:ln>
            </c:spPr>
          </c:marker>
          <c:cat>
            <c:numRef>
              <c:f>Sheet1!$A$2:$A$5</c:f>
              <c:numCache>
                <c:formatCode>General</c:formatCode>
                <c:ptCount val="4"/>
                <c:pt idx="0">
                  <c:v>1000000</c:v>
                </c:pt>
                <c:pt idx="1">
                  <c:v>750000</c:v>
                </c:pt>
                <c:pt idx="2">
                  <c:v>500000</c:v>
                </c:pt>
                <c:pt idx="3">
                  <c:v>250000</c:v>
                </c:pt>
              </c:numCache>
            </c:numRef>
          </c:cat>
          <c:val>
            <c:numRef>
              <c:f>Sheet1!$C$2:$C$5</c:f>
              <c:numCache>
                <c:formatCode>General</c:formatCode>
                <c:ptCount val="4"/>
                <c:pt idx="0">
                  <c:v>87.26</c:v>
                </c:pt>
                <c:pt idx="1">
                  <c:v>65.150000000000006</c:v>
                </c:pt>
                <c:pt idx="2">
                  <c:v>43.43</c:v>
                </c:pt>
                <c:pt idx="3">
                  <c:v>21.71</c:v>
                </c:pt>
              </c:numCache>
            </c:numRef>
          </c:val>
          <c:smooth val="0"/>
        </c:ser>
        <c:ser>
          <c:idx val="2"/>
          <c:order val="2"/>
          <c:tx>
            <c:strRef>
              <c:f>Sheet1!$D$1</c:f>
              <c:strCache>
                <c:ptCount val="1"/>
                <c:pt idx="0">
                  <c:v>Separated VAOs</c:v>
                </c:pt>
              </c:strCache>
            </c:strRef>
          </c:tx>
          <c:spPr>
            <a:ln>
              <a:solidFill>
                <a:schemeClr val="accent6">
                  <a:lumMod val="50000"/>
                </a:schemeClr>
              </a:solidFill>
            </a:ln>
          </c:spPr>
          <c:marker>
            <c:spPr>
              <a:solidFill>
                <a:schemeClr val="accent6">
                  <a:lumMod val="50000"/>
                </a:schemeClr>
              </a:solidFill>
              <a:ln>
                <a:solidFill>
                  <a:schemeClr val="accent6">
                    <a:lumMod val="50000"/>
                  </a:schemeClr>
                </a:solidFill>
              </a:ln>
            </c:spPr>
          </c:marker>
          <c:cat>
            <c:numRef>
              <c:f>Sheet1!$A$2:$A$5</c:f>
              <c:numCache>
                <c:formatCode>General</c:formatCode>
                <c:ptCount val="4"/>
                <c:pt idx="0">
                  <c:v>1000000</c:v>
                </c:pt>
                <c:pt idx="1">
                  <c:v>750000</c:v>
                </c:pt>
                <c:pt idx="2">
                  <c:v>500000</c:v>
                </c:pt>
                <c:pt idx="3">
                  <c:v>250000</c:v>
                </c:pt>
              </c:numCache>
            </c:numRef>
          </c:cat>
          <c:val>
            <c:numRef>
              <c:f>Sheet1!$D$2:$D$5</c:f>
              <c:numCache>
                <c:formatCode>General</c:formatCode>
                <c:ptCount val="4"/>
                <c:pt idx="0">
                  <c:v>233.03</c:v>
                </c:pt>
                <c:pt idx="1">
                  <c:v>130.94999999999999</c:v>
                </c:pt>
                <c:pt idx="2">
                  <c:v>87.31</c:v>
                </c:pt>
                <c:pt idx="3">
                  <c:v>43.66</c:v>
                </c:pt>
              </c:numCache>
            </c:numRef>
          </c:val>
          <c:smooth val="0"/>
        </c:ser>
        <c:dLbls>
          <c:showLegendKey val="0"/>
          <c:showVal val="0"/>
          <c:showCatName val="0"/>
          <c:showSerName val="0"/>
          <c:showPercent val="0"/>
          <c:showBubbleSize val="0"/>
        </c:dLbls>
        <c:marker val="1"/>
        <c:smooth val="0"/>
        <c:axId val="106796160"/>
        <c:axId val="108837504"/>
      </c:lineChart>
      <c:catAx>
        <c:axId val="106796160"/>
        <c:scaling>
          <c:orientation val="minMax"/>
        </c:scaling>
        <c:delete val="0"/>
        <c:axPos val="b"/>
        <c:numFmt formatCode="General" sourceLinked="1"/>
        <c:majorTickMark val="out"/>
        <c:minorTickMark val="none"/>
        <c:tickLblPos val="nextTo"/>
        <c:crossAx val="108837504"/>
        <c:crosses val="autoZero"/>
        <c:auto val="1"/>
        <c:lblAlgn val="ctr"/>
        <c:lblOffset val="100"/>
        <c:noMultiLvlLbl val="0"/>
      </c:catAx>
      <c:valAx>
        <c:axId val="108837504"/>
        <c:scaling>
          <c:orientation val="minMax"/>
        </c:scaling>
        <c:delete val="0"/>
        <c:axPos val="l"/>
        <c:majorGridlines/>
        <c:numFmt formatCode="General" sourceLinked="1"/>
        <c:majorTickMark val="out"/>
        <c:minorTickMark val="none"/>
        <c:tickLblPos val="nextTo"/>
        <c:crossAx val="106796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FECE0-8C1F-4A68-B190-00667E255FA3}" type="datetimeFigureOut">
              <a:rPr lang="en-US" smtClean="0"/>
              <a:pPr/>
              <a:t>7/30/2012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443C5-21C1-48D0-BC91-D3C9476B44CE}" type="slidenum">
              <a:rPr lang="en-US" smtClean="0"/>
              <a:pPr/>
              <a:t>‹#›</a:t>
            </a:fld>
            <a:endParaRPr lang="en-US"/>
          </a:p>
        </p:txBody>
      </p:sp>
    </p:spTree>
    <p:extLst>
      <p:ext uri="{BB962C8B-B14F-4D97-AF65-F5344CB8AC3E}">
        <p14:creationId xmlns:p14="http://schemas.microsoft.com/office/powerpoint/2010/main" val="269988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T Image">
    <p:spTree>
      <p:nvGrpSpPr>
        <p:cNvPr id="1" name=""/>
        <p:cNvGrpSpPr/>
        <p:nvPr/>
      </p:nvGrpSpPr>
      <p:grpSpPr>
        <a:xfrm>
          <a:off x="0" y="0"/>
          <a:ext cx="0" cy="0"/>
          <a:chOff x="0" y="0"/>
          <a:chExt cx="0" cy="0"/>
        </a:xfrm>
      </p:grpSpPr>
      <p:sp>
        <p:nvSpPr>
          <p:cNvPr id="7" name="Rectangle 6"/>
          <p:cNvSpPr/>
          <p:nvPr userDrawn="1"/>
        </p:nvSpPr>
        <p:spPr bwMode="auto">
          <a:xfrm>
            <a:off x="0" y="0"/>
            <a:ext cx="9144000" cy="5148072"/>
          </a:xfrm>
          <a:prstGeom prst="rect">
            <a:avLst/>
          </a:prstGeom>
          <a:solidFill>
            <a:schemeClr val="bg1"/>
          </a:soli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6" name="Rectangle 5"/>
          <p:cNvSpPr/>
          <p:nvPr userDrawn="1"/>
        </p:nvSpPr>
        <p:spPr bwMode="auto">
          <a:xfrm>
            <a:off x="0" y="0"/>
            <a:ext cx="9144000" cy="5148072"/>
          </a:xfrm>
          <a:prstGeom prst="rect">
            <a:avLst/>
          </a:prstGeom>
          <a:solidFill>
            <a:schemeClr val="bg1"/>
          </a:soli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 name="Picture Placeholder 8"/>
          <p:cNvSpPr>
            <a:spLocks noGrp="1"/>
          </p:cNvSpPr>
          <p:nvPr>
            <p:ph type="pic" sz="quarter" idx="11"/>
          </p:nvPr>
        </p:nvSpPr>
        <p:spPr>
          <a:xfrm>
            <a:off x="0" y="0"/>
            <a:ext cx="9144000" cy="5148072"/>
          </a:xfrm>
          <a:solidFill>
            <a:schemeClr val="bg1"/>
          </a:solidFill>
        </p:spPr>
        <p:txBody>
          <a:bodyPr/>
          <a:lstStyle>
            <a:lvl1pPr>
              <a:buNone/>
              <a:defRPr/>
            </a:lvl1pPr>
          </a:lstStyle>
          <a:p>
            <a:r>
              <a:rPr lang="en-US" smtClean="0"/>
              <a:t>Click icon to add picture</a:t>
            </a:r>
            <a:endParaRPr lang="en-US"/>
          </a:p>
        </p:txBody>
      </p:sp>
      <p:sp>
        <p:nvSpPr>
          <p:cNvPr id="2" name="Title 1"/>
          <p:cNvSpPr>
            <a:spLocks noGrp="1"/>
          </p:cNvSpPr>
          <p:nvPr>
            <p:ph type="ctrTitle"/>
          </p:nvPr>
        </p:nvSpPr>
        <p:spPr>
          <a:xfrm>
            <a:off x="3925994" y="778887"/>
            <a:ext cx="4572000" cy="1474470"/>
          </a:xfrm>
        </p:spPr>
        <p:txBody>
          <a:bodyPr anchor="b">
            <a:noAutofit/>
          </a:bodyPr>
          <a:lstStyle>
            <a:lvl1pPr>
              <a:defRPr sz="20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25994" y="2240292"/>
            <a:ext cx="4572000" cy="274320"/>
          </a:xfrm>
        </p:spPr>
        <p:txBody>
          <a:bodyPr/>
          <a:lstStyle>
            <a:lvl1pPr marL="0" indent="0" algn="l">
              <a:spcBef>
                <a:spcPts val="0"/>
              </a:spcBef>
              <a:spcAft>
                <a:spcPts val="0"/>
              </a:spcAft>
              <a:buNone/>
              <a:defRPr sz="16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947260" y="2599517"/>
            <a:ext cx="4572000" cy="685800"/>
          </a:xfrm>
        </p:spPr>
        <p:txBody>
          <a:bodyPr>
            <a:noAutofit/>
          </a:bodyPr>
          <a:lstStyle>
            <a:lvl1pPr marL="0" indent="0">
              <a:spcBef>
                <a:spcPts val="0"/>
              </a:spcBef>
              <a:spcAft>
                <a:spcPts val="0"/>
              </a:spcAft>
              <a:buNone/>
              <a:defRPr sz="1000" b="1">
                <a:solidFill>
                  <a:schemeClr val="tx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vert="horz" lIns="0" tIns="0" rIns="0" bIns="0" rtlCol="0" anchor="t">
            <a:noAutofit/>
          </a:bodyPr>
          <a:lstStyle>
            <a:lvl1pPr algn="l" defTabSz="914293" rtl="0" eaLnBrk="1" latinLnBrk="0" hangingPunct="1">
              <a:spcBef>
                <a:spcPct val="0"/>
              </a:spcBef>
              <a:buNone/>
              <a:defRPr lang="en-US" sz="1600" b="1" i="1" kern="1200" dirty="0">
                <a:solidFill>
                  <a:schemeClr val="tx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320040" y="821133"/>
            <a:ext cx="3008313" cy="35661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5"/>
          <p:cNvSpPr>
            <a:spLocks noGrp="1"/>
          </p:cNvSpPr>
          <p:nvPr>
            <p:ph sz="quarter" idx="10"/>
          </p:nvPr>
        </p:nvSpPr>
        <p:spPr>
          <a:xfrm>
            <a:off x="3429000" y="821133"/>
            <a:ext cx="5394960" cy="35661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411480"/>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T No Image">
    <p:spTree>
      <p:nvGrpSpPr>
        <p:cNvPr id="1" name=""/>
        <p:cNvGrpSpPr/>
        <p:nvPr/>
      </p:nvGrpSpPr>
      <p:grpSpPr>
        <a:xfrm>
          <a:off x="0" y="0"/>
          <a:ext cx="0" cy="0"/>
          <a:chOff x="0" y="0"/>
          <a:chExt cx="0" cy="0"/>
        </a:xfrm>
      </p:grpSpPr>
      <p:sp>
        <p:nvSpPr>
          <p:cNvPr id="2" name="Title 1"/>
          <p:cNvSpPr>
            <a:spLocks noGrp="1"/>
          </p:cNvSpPr>
          <p:nvPr>
            <p:ph type="ctrTitle"/>
          </p:nvPr>
        </p:nvSpPr>
        <p:spPr>
          <a:xfrm>
            <a:off x="3925994" y="778887"/>
            <a:ext cx="4572000" cy="1474470"/>
          </a:xfrm>
        </p:spPr>
        <p:txBody>
          <a:bodyPr anchor="b">
            <a:noAutofit/>
          </a:bodyPr>
          <a:lstStyle>
            <a:lvl1pPr>
              <a:defRPr sz="2000"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25994" y="2240292"/>
            <a:ext cx="4572000" cy="274320"/>
          </a:xfrm>
        </p:spPr>
        <p:txBody>
          <a:bodyPr/>
          <a:lstStyle>
            <a:lvl1pPr marL="0" indent="0" algn="l">
              <a:spcBef>
                <a:spcPts val="0"/>
              </a:spcBef>
              <a:spcAft>
                <a:spcPts val="0"/>
              </a:spcAft>
              <a:buNone/>
              <a:defRPr sz="16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947260" y="2599517"/>
            <a:ext cx="4572000" cy="685800"/>
          </a:xfrm>
        </p:spPr>
        <p:txBody>
          <a:bodyPr>
            <a:noAutofit/>
          </a:bodyPr>
          <a:lstStyle>
            <a:lvl1pPr marL="0" indent="0">
              <a:spcBef>
                <a:spcPts val="0"/>
              </a:spcBef>
              <a:spcAft>
                <a:spcPts val="0"/>
              </a:spcAft>
              <a:buNone/>
              <a:defRPr sz="1000" b="1">
                <a:solidFill>
                  <a:schemeClr val="tx1"/>
                </a:solidFill>
              </a:defRPr>
            </a:lvl1pPr>
          </a:lstStyle>
          <a:p>
            <a:pPr lvl="0"/>
            <a:r>
              <a:rPr lang="en-US" smtClean="0"/>
              <a:t>Click to edit Master text styles</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H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12713" indent="-112713">
              <a:defRPr/>
            </a:lvl1pPr>
            <a:lvl2pPr>
              <a:buClr>
                <a:schemeClr val="accent1"/>
              </a:buClr>
              <a:defRPr lang="en-US" sz="140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10"/>
          <p:cNvSpPr>
            <a:spLocks noGrp="1"/>
          </p:cNvSpPr>
          <p:nvPr>
            <p:ph type="body" sz="quarter" idx="11"/>
          </p:nvPr>
        </p:nvSpPr>
        <p:spPr>
          <a:xfrm>
            <a:off x="3947260" y="2599517"/>
            <a:ext cx="4572000" cy="685800"/>
          </a:xfrm>
        </p:spPr>
        <p:txBody>
          <a:bodyPr/>
          <a:lstStyle/>
          <a:p>
            <a:r>
              <a:rPr lang="en-US" dirty="0" smtClean="0"/>
              <a:t>Christophe Riccio</a:t>
            </a:r>
          </a:p>
          <a:p>
            <a:r>
              <a:rPr lang="en-US" dirty="0" smtClean="0"/>
              <a:t>August 8, 2012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HT Image">
    <p:spTree>
      <p:nvGrpSpPr>
        <p:cNvPr id="1" name=""/>
        <p:cNvGrpSpPr/>
        <p:nvPr/>
      </p:nvGrpSpPr>
      <p:grpSpPr>
        <a:xfrm>
          <a:off x="0" y="0"/>
          <a:ext cx="0" cy="0"/>
          <a:chOff x="0" y="0"/>
          <a:chExt cx="0" cy="0"/>
        </a:xfrm>
      </p:grpSpPr>
      <p:sp>
        <p:nvSpPr>
          <p:cNvPr id="6" name="Rectangle 5"/>
          <p:cNvSpPr/>
          <p:nvPr userDrawn="1"/>
        </p:nvSpPr>
        <p:spPr bwMode="auto">
          <a:xfrm>
            <a:off x="0" y="0"/>
            <a:ext cx="9144000" cy="5148072"/>
          </a:xfrm>
          <a:prstGeom prst="rect">
            <a:avLst/>
          </a:prstGeom>
          <a:solidFill>
            <a:schemeClr val="bg1"/>
          </a:soli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5" name="Picture Placeholder 4"/>
          <p:cNvSpPr>
            <a:spLocks noGrp="1"/>
          </p:cNvSpPr>
          <p:nvPr>
            <p:ph type="pic" sz="quarter" idx="10"/>
          </p:nvPr>
        </p:nvSpPr>
        <p:spPr>
          <a:xfrm>
            <a:off x="0" y="0"/>
            <a:ext cx="9144000" cy="5148072"/>
          </a:xfrm>
          <a:solidFill>
            <a:schemeClr val="bg1"/>
          </a:solidFill>
        </p:spPr>
        <p:txBody>
          <a:bodyPr/>
          <a:lstStyle>
            <a:lvl1pPr>
              <a:buNone/>
              <a:defRPr/>
            </a:lvl1pPr>
          </a:lstStyle>
          <a:p>
            <a:r>
              <a:rPr lang="en-US" smtClean="0"/>
              <a:t>Click icon to add picture</a:t>
            </a:r>
            <a:endParaRPr lang="en-US"/>
          </a:p>
        </p:txBody>
      </p:sp>
      <p:sp>
        <p:nvSpPr>
          <p:cNvPr id="2" name="Title 1"/>
          <p:cNvSpPr>
            <a:spLocks noGrp="1"/>
          </p:cNvSpPr>
          <p:nvPr>
            <p:ph type="title" hasCustomPrompt="1"/>
          </p:nvPr>
        </p:nvSpPr>
        <p:spPr>
          <a:xfrm>
            <a:off x="528610" y="2091690"/>
            <a:ext cx="4023360" cy="1126626"/>
          </a:xfrm>
        </p:spPr>
        <p:txBody>
          <a:bodyPr anchor="t">
            <a:noAutofit/>
          </a:bodyPr>
          <a:lstStyle>
            <a:lvl1pPr algn="r">
              <a:defRPr sz="2000" b="1" cap="all" baseline="0">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HT No Image">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2" name="Title 1"/>
          <p:cNvSpPr>
            <a:spLocks noGrp="1"/>
          </p:cNvSpPr>
          <p:nvPr>
            <p:ph type="title" hasCustomPrompt="1"/>
          </p:nvPr>
        </p:nvSpPr>
        <p:spPr>
          <a:xfrm>
            <a:off x="528610" y="2091690"/>
            <a:ext cx="4023360" cy="1126626"/>
          </a:xfrm>
        </p:spPr>
        <p:txBody>
          <a:bodyPr anchor="t">
            <a:noAutofit/>
          </a:bodyPr>
          <a:lstStyle>
            <a:lvl1pPr algn="r">
              <a:defRPr sz="2000" b="1" cap="all" baseline="0">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20040" y="822959"/>
            <a:ext cx="4114800" cy="35661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p:nvPr>
        </p:nvSpPr>
        <p:spPr>
          <a:xfrm>
            <a:off x="4709160" y="822959"/>
            <a:ext cx="4206240" cy="35661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20040" y="644372"/>
            <a:ext cx="4114800" cy="411480"/>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09160" y="644372"/>
            <a:ext cx="4114800" cy="411480"/>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7"/>
          <p:cNvSpPr>
            <a:spLocks noGrp="1"/>
          </p:cNvSpPr>
          <p:nvPr>
            <p:ph sz="quarter" idx="10"/>
          </p:nvPr>
        </p:nvSpPr>
        <p:spPr>
          <a:xfrm>
            <a:off x="320040" y="1124193"/>
            <a:ext cx="4114800" cy="29626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1"/>
          </p:nvPr>
        </p:nvSpPr>
        <p:spPr>
          <a:xfrm>
            <a:off x="4709160" y="1124193"/>
            <a:ext cx="4114800" cy="29626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H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6762" y="0"/>
            <a:ext cx="9144000" cy="5143500"/>
          </a:xfrm>
          <a:prstGeom prst="rect">
            <a:avLst/>
          </a:prstGeom>
          <a:ln>
            <a:solidFill>
              <a:schemeClr val="bg1"/>
            </a:solidFill>
          </a:ln>
        </p:spPr>
      </p:pic>
      <p:sp>
        <p:nvSpPr>
          <p:cNvPr id="2" name="Title Placeholder 1"/>
          <p:cNvSpPr>
            <a:spLocks noGrp="1"/>
          </p:cNvSpPr>
          <p:nvPr>
            <p:ph type="title"/>
          </p:nvPr>
        </p:nvSpPr>
        <p:spPr>
          <a:xfrm>
            <a:off x="320040" y="112667"/>
            <a:ext cx="8503920" cy="480060"/>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040" y="822960"/>
            <a:ext cx="8503920" cy="356616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206225" y="4895160"/>
            <a:ext cx="290753" cy="205970"/>
          </a:xfrm>
          <a:prstGeom prst="rect">
            <a:avLst/>
          </a:prstGeom>
          <a:noFill/>
        </p:spPr>
        <p:txBody>
          <a:bodyPr wrap="none" lIns="82058" tIns="41029" rIns="82058" bIns="41029" rtlCol="0" anchor="ctr">
            <a:spAutoFit/>
          </a:bodyPr>
          <a:lstStyle/>
          <a:p>
            <a:pPr algn="r"/>
            <a:fld id="{B50A2252-0B00-49D0-9A28-2F5CCECF09D1}" type="slidenum">
              <a:rPr lang="en-US" sz="800" b="1" smtClean="0">
                <a:solidFill>
                  <a:schemeClr val="accent4"/>
                </a:solidFill>
                <a:latin typeface="Arial" pitchFamily="34" charset="0"/>
                <a:cs typeface="Arial" pitchFamily="34" charset="0"/>
              </a:rPr>
              <a:pPr algn="r"/>
              <a:t>‹#›</a:t>
            </a:fld>
            <a:endParaRPr lang="en-US" sz="800" b="1" dirty="0">
              <a:solidFill>
                <a:schemeClr val="accent4"/>
              </a:solidFill>
              <a:latin typeface="Arial" pitchFamily="34" charset="0"/>
              <a:cs typeface="Arial" pitchFamily="34" charset="0"/>
            </a:endParaRPr>
          </a:p>
        </p:txBody>
      </p:sp>
      <p:sp>
        <p:nvSpPr>
          <p:cNvPr id="10" name="TextBox 9"/>
          <p:cNvSpPr txBox="1"/>
          <p:nvPr/>
        </p:nvSpPr>
        <p:spPr>
          <a:xfrm>
            <a:off x="382639" y="4895160"/>
            <a:ext cx="3777285" cy="205970"/>
          </a:xfrm>
          <a:prstGeom prst="rect">
            <a:avLst/>
          </a:prstGeom>
          <a:noFill/>
        </p:spPr>
        <p:txBody>
          <a:bodyPr wrap="none" lIns="82058" tIns="41029" rIns="82058" bIns="41029"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accent6">
                    <a:lumMod val="65000"/>
                  </a:schemeClr>
                </a:solidFill>
                <a:latin typeface="Arial" pitchFamily="34" charset="0"/>
                <a:cs typeface="Arial" pitchFamily="34" charset="0"/>
              </a:rPr>
              <a:t>|  </a:t>
            </a:r>
            <a:r>
              <a:rPr lang="en-US" sz="800" dirty="0" smtClean="0">
                <a:solidFill>
                  <a:schemeClr val="accent6">
                    <a:lumMod val="65000"/>
                  </a:schemeClr>
                </a:solidFill>
              </a:rPr>
              <a:t>Graphics and Compute combined </a:t>
            </a:r>
            <a:r>
              <a:rPr lang="en-US" sz="800" b="1" dirty="0" smtClean="0">
                <a:solidFill>
                  <a:schemeClr val="accent6">
                    <a:lumMod val="65000"/>
                  </a:schemeClr>
                </a:solidFill>
                <a:latin typeface="Arial" pitchFamily="34" charset="0"/>
                <a:cs typeface="Arial" pitchFamily="34" charset="0"/>
              </a:rPr>
              <a:t>|  August, 2012  |  </a:t>
            </a:r>
            <a:r>
              <a:rPr lang="en-US" sz="800" b="1" dirty="0" err="1" smtClean="0">
                <a:solidFill>
                  <a:schemeClr val="accent6">
                    <a:lumMod val="65000"/>
                  </a:schemeClr>
                </a:solidFill>
                <a:latin typeface="Arial" pitchFamily="34" charset="0"/>
                <a:cs typeface="Arial" pitchFamily="34" charset="0"/>
              </a:rPr>
              <a:t>Siggraph</a:t>
            </a:r>
            <a:r>
              <a:rPr lang="en-US" sz="800" b="1" dirty="0" smtClean="0">
                <a:solidFill>
                  <a:schemeClr val="accent6">
                    <a:lumMod val="65000"/>
                  </a:schemeClr>
                </a:solidFill>
                <a:latin typeface="Arial" pitchFamily="34" charset="0"/>
                <a:cs typeface="Arial" pitchFamily="34" charset="0"/>
              </a:rPr>
              <a:t> Los Angeles</a:t>
            </a:r>
            <a:endParaRPr lang="en-US" sz="800" b="1" dirty="0">
              <a:solidFill>
                <a:schemeClr val="accent6">
                  <a:lumMod val="65000"/>
                </a:schemeClr>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60" r:id="rId5"/>
    <p:sldLayoutId id="2147483652" r:id="rId6"/>
    <p:sldLayoutId id="2147483653" r:id="rId7"/>
    <p:sldLayoutId id="2147483654" r:id="rId8"/>
    <p:sldLayoutId id="2147483655" r:id="rId9"/>
    <p:sldLayoutId id="2147483656" r:id="rId10"/>
    <p:sldLayoutId id="2147483657" r:id="rId11"/>
  </p:sldLayoutIdLst>
  <p:txStyles>
    <p:titleStyle>
      <a:lvl1pPr algn="l" defTabSz="914293" rtl="0" eaLnBrk="1" latinLnBrk="0" hangingPunct="1">
        <a:spcBef>
          <a:spcPct val="0"/>
        </a:spcBef>
        <a:buNone/>
        <a:defRPr lang="en-US" sz="1600" b="1" i="1" kern="1200" cap="all" baseline="0" dirty="0" smtClean="0">
          <a:solidFill>
            <a:schemeClr val="tx1"/>
          </a:solidFill>
          <a:latin typeface="Arial" pitchFamily="34" charset="0"/>
          <a:ea typeface="+mj-ea"/>
          <a:cs typeface="Arial" pitchFamily="34" charset="0"/>
        </a:defRPr>
      </a:lvl1pPr>
    </p:titleStyle>
    <p:body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chemeClr val="tx1"/>
          </a:solidFill>
          <a:latin typeface="+mn-lt"/>
          <a:ea typeface="+mn-ea"/>
          <a:cs typeface="+mn-cs"/>
        </a:defRPr>
      </a:lvl1pPr>
      <a:lvl2pPr marL="400050" indent="-169863" algn="l" defTabSz="914400" rtl="0" eaLnBrk="1" latinLnBrk="0" hangingPunct="1">
        <a:spcBef>
          <a:spcPts val="336"/>
        </a:spcBef>
        <a:spcAft>
          <a:spcPts val="336"/>
        </a:spcAft>
        <a:buClr>
          <a:schemeClr val="accent1"/>
        </a:buClr>
        <a:buFont typeface="Arial" pitchFamily="34" charset="0"/>
        <a:buChar char="–"/>
        <a:defRPr sz="1400" kern="120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accent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accent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accent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Southern </a:t>
            </a:r>
            <a:r>
              <a:rPr lang="en-US" dirty="0"/>
              <a:t>Islands in deep </a:t>
            </a:r>
            <a:r>
              <a:rPr lang="en-US" dirty="0" smtClean="0"/>
              <a:t>dive</a:t>
            </a:r>
            <a:endParaRPr lang="en-US" dirty="0"/>
          </a:p>
        </p:txBody>
      </p:sp>
      <p:sp>
        <p:nvSpPr>
          <p:cNvPr id="10" name="Subtitle 9"/>
          <p:cNvSpPr>
            <a:spLocks noGrp="1"/>
          </p:cNvSpPr>
          <p:nvPr>
            <p:ph type="subTitle" idx="1"/>
          </p:nvPr>
        </p:nvSpPr>
        <p:spPr/>
        <p:txBody>
          <a:bodyPr/>
          <a:lstStyle/>
          <a:p>
            <a:r>
              <a:rPr lang="en-US" dirty="0"/>
              <a:t>Graphics and Compute </a:t>
            </a:r>
            <a:r>
              <a:rPr lang="en-US" dirty="0" smtClean="0"/>
              <a:t>combined</a:t>
            </a:r>
          </a:p>
          <a:p>
            <a:endParaRPr lang="en-US" dirty="0"/>
          </a:p>
        </p:txBody>
      </p:sp>
      <p:sp>
        <p:nvSpPr>
          <p:cNvPr id="11" name="Text Placeholder 10"/>
          <p:cNvSpPr>
            <a:spLocks noGrp="1"/>
          </p:cNvSpPr>
          <p:nvPr>
            <p:ph type="body" sz="quarter" idx="10"/>
          </p:nvPr>
        </p:nvSpPr>
        <p:spPr/>
        <p:txBody>
          <a:bodyPr/>
          <a:lstStyle/>
          <a:p>
            <a:r>
              <a:rPr lang="en-US" dirty="0" smtClean="0"/>
              <a:t>Christophe Riccio</a:t>
            </a:r>
          </a:p>
          <a:p>
            <a:r>
              <a:rPr lang="en-US" dirty="0" smtClean="0"/>
              <a:t>August 8,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a:t>Draw call submissions</a:t>
            </a:r>
          </a:p>
        </p:txBody>
      </p:sp>
      <p:sp>
        <p:nvSpPr>
          <p:cNvPr id="4" name="Text Placeholder 3"/>
          <p:cNvSpPr>
            <a:spLocks noGrp="1"/>
          </p:cNvSpPr>
          <p:nvPr>
            <p:ph type="body" idx="1"/>
          </p:nvPr>
        </p:nvSpPr>
        <p:spPr/>
        <p:txBody>
          <a:bodyPr/>
          <a:lstStyle/>
          <a:p>
            <a:r>
              <a:rPr lang="en-US" dirty="0" smtClean="0"/>
              <a:t>Inefficient draw submissions</a:t>
            </a:r>
            <a:endParaRPr lang="en-US" dirty="0"/>
          </a:p>
        </p:txBody>
      </p:sp>
      <p:sp>
        <p:nvSpPr>
          <p:cNvPr id="5" name="Text Placeholder 4"/>
          <p:cNvSpPr>
            <a:spLocks noGrp="1"/>
          </p:cNvSpPr>
          <p:nvPr>
            <p:ph type="body" sz="quarter" idx="3"/>
          </p:nvPr>
        </p:nvSpPr>
        <p:spPr>
          <a:xfrm>
            <a:off x="4696460" y="644372"/>
            <a:ext cx="4114800" cy="411480"/>
          </a:xfrm>
        </p:spPr>
        <p:txBody>
          <a:bodyPr/>
          <a:lstStyle/>
          <a:p>
            <a:r>
              <a:rPr lang="en-US" dirty="0" smtClean="0"/>
              <a:t>Efficient draws submissions</a:t>
            </a:r>
            <a:endParaRPr lang="en-US" dirty="0"/>
          </a:p>
        </p:txBody>
      </p:sp>
      <p:sp>
        <p:nvSpPr>
          <p:cNvPr id="3" name="Content Placeholder 2"/>
          <p:cNvSpPr>
            <a:spLocks noGrp="1"/>
          </p:cNvSpPr>
          <p:nvPr>
            <p:ph sz="quarter" idx="10"/>
          </p:nvPr>
        </p:nvSpPr>
        <p:spPr>
          <a:xfrm>
            <a:off x="320040" y="1124193"/>
            <a:ext cx="4114800" cy="3193807"/>
          </a:xfrm>
        </p:spPr>
        <p:txBody>
          <a:bodyPr/>
          <a:lstStyle/>
          <a:p>
            <a:pPr marL="0" indent="0">
              <a:buNone/>
            </a:pPr>
            <a:r>
              <a:rPr lang="en-US" dirty="0">
                <a:latin typeface="Consolas"/>
                <a:cs typeface="Consolas"/>
              </a:rPr>
              <a:t>for(</a:t>
            </a:r>
            <a:r>
              <a:rPr lang="en-US" dirty="0" err="1">
                <a:latin typeface="Consolas"/>
                <a:cs typeface="Consolas"/>
              </a:rPr>
              <a:t>size_t</a:t>
            </a:r>
            <a:r>
              <a:rPr lang="en-US" dirty="0">
                <a:latin typeface="Consolas"/>
                <a:cs typeface="Consolas"/>
              </a:rPr>
              <a:t> </a:t>
            </a:r>
            <a:r>
              <a:rPr lang="en-US" dirty="0" err="1">
                <a:latin typeface="Consolas"/>
                <a:cs typeface="Consolas"/>
              </a:rPr>
              <a:t>i</a:t>
            </a:r>
            <a:r>
              <a:rPr lang="en-US" dirty="0">
                <a:latin typeface="Consolas"/>
                <a:cs typeface="Consolas"/>
              </a:rPr>
              <a:t> = 0; </a:t>
            </a:r>
            <a:r>
              <a:rPr lang="en-US" dirty="0" err="1">
                <a:latin typeface="Consolas"/>
                <a:cs typeface="Consolas"/>
              </a:rPr>
              <a:t>i</a:t>
            </a:r>
            <a:r>
              <a:rPr lang="en-US" dirty="0">
                <a:latin typeface="Consolas"/>
                <a:cs typeface="Consolas"/>
              </a:rPr>
              <a:t> &lt; </a:t>
            </a:r>
            <a:r>
              <a:rPr lang="en-US" dirty="0" err="1" smtClean="0">
                <a:latin typeface="Consolas"/>
                <a:cs typeface="Consolas"/>
              </a:rPr>
              <a:t>Mesh.size</a:t>
            </a:r>
            <a:r>
              <a:rPr lang="en-US" dirty="0">
                <a:latin typeface="Consolas"/>
                <a:cs typeface="Consolas"/>
              </a:rPr>
              <a:t>(); ++</a:t>
            </a:r>
            <a:r>
              <a:rPr lang="en-US" dirty="0" err="1">
                <a:latin typeface="Consolas"/>
                <a:cs typeface="Consolas"/>
              </a:rPr>
              <a:t>i</a:t>
            </a:r>
            <a:r>
              <a:rPr lang="en-US" dirty="0">
                <a:latin typeface="Consolas"/>
                <a:cs typeface="Consolas"/>
              </a:rPr>
              <a:t>)</a:t>
            </a:r>
            <a:endParaRPr lang="en-US" dirty="0"/>
          </a:p>
          <a:p>
            <a:pPr marL="0" indent="0">
              <a:buNone/>
            </a:pPr>
            <a:r>
              <a:rPr lang="en-US" dirty="0" smtClean="0">
                <a:latin typeface="Consolas"/>
                <a:cs typeface="Consolas"/>
              </a:rPr>
              <a:t>{</a:t>
            </a:r>
          </a:p>
          <a:p>
            <a:pPr marL="0" indent="0">
              <a:buNone/>
            </a:pPr>
            <a:r>
              <a:rPr lang="en-US" dirty="0" smtClean="0">
                <a:latin typeface="Consolas"/>
                <a:cs typeface="Consolas"/>
              </a:rPr>
              <a:t>    </a:t>
            </a:r>
            <a:r>
              <a:rPr lang="en-US" dirty="0" err="1" smtClean="0">
                <a:latin typeface="Consolas"/>
                <a:cs typeface="Consolas"/>
              </a:rPr>
              <a:t>glBindVertexArray</a:t>
            </a:r>
            <a:r>
              <a:rPr lang="en-US" dirty="0" smtClean="0">
                <a:latin typeface="Consolas"/>
                <a:cs typeface="Consolas"/>
              </a:rPr>
              <a:t>(Mesh[</a:t>
            </a:r>
            <a:r>
              <a:rPr lang="en-US" dirty="0" err="1" smtClean="0">
                <a:latin typeface="Consolas"/>
                <a:cs typeface="Consolas"/>
              </a:rPr>
              <a:t>i</a:t>
            </a:r>
            <a:r>
              <a:rPr lang="en-US" dirty="0" smtClean="0">
                <a:latin typeface="Consolas"/>
                <a:cs typeface="Consolas"/>
              </a:rPr>
              <a:t>].Name);</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glDrawElement</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dirty="0">
                <a:latin typeface="Consolas"/>
                <a:cs typeface="Consolas"/>
              </a:rPr>
              <a:t>Mesh[</a:t>
            </a:r>
            <a:r>
              <a:rPr lang="en-US" dirty="0" err="1">
                <a:latin typeface="Consolas"/>
                <a:cs typeface="Consolas"/>
              </a:rPr>
              <a:t>i</a:t>
            </a:r>
            <a:r>
              <a:rPr lang="en-US" dirty="0">
                <a:latin typeface="Consolas"/>
                <a:cs typeface="Consolas"/>
              </a:rPr>
              <a:t>].</a:t>
            </a:r>
            <a:r>
              <a:rPr lang="en-US" dirty="0" smtClean="0">
                <a:latin typeface="Consolas"/>
                <a:cs typeface="Consolas"/>
              </a:rPr>
              <a:t>Mode, </a:t>
            </a:r>
          </a:p>
          <a:p>
            <a:pPr marL="0" indent="0">
              <a:buNone/>
            </a:pPr>
            <a:r>
              <a:rPr lang="en-US" dirty="0">
                <a:latin typeface="Consolas"/>
                <a:cs typeface="Consolas"/>
              </a:rPr>
              <a:t> </a:t>
            </a:r>
            <a:r>
              <a:rPr lang="en-US" dirty="0" smtClean="0">
                <a:latin typeface="Consolas"/>
                <a:cs typeface="Consolas"/>
              </a:rPr>
              <a:t>       Mesh</a:t>
            </a:r>
            <a:r>
              <a:rPr lang="en-US" dirty="0">
                <a:latin typeface="Consolas"/>
                <a:cs typeface="Consolas"/>
              </a:rPr>
              <a:t>[</a:t>
            </a:r>
            <a:r>
              <a:rPr lang="en-US" dirty="0" err="1">
                <a:latin typeface="Consolas"/>
                <a:cs typeface="Consolas"/>
              </a:rPr>
              <a:t>i</a:t>
            </a:r>
            <a:r>
              <a:rPr lang="en-US" dirty="0">
                <a:latin typeface="Consolas"/>
                <a:cs typeface="Consolas"/>
              </a:rPr>
              <a:t>].</a:t>
            </a:r>
            <a:r>
              <a:rPr lang="en-US" dirty="0" smtClean="0">
                <a:latin typeface="Consolas"/>
                <a:cs typeface="Consolas"/>
              </a:rPr>
              <a:t>Count, </a:t>
            </a:r>
          </a:p>
          <a:p>
            <a:pPr marL="0" indent="0">
              <a:buNone/>
            </a:pPr>
            <a:r>
              <a:rPr lang="en-US" dirty="0" smtClean="0">
                <a:latin typeface="Consolas"/>
                <a:cs typeface="Consolas"/>
              </a:rPr>
              <a:t>        Mesh</a:t>
            </a:r>
            <a:r>
              <a:rPr lang="en-US" dirty="0">
                <a:latin typeface="Consolas"/>
                <a:cs typeface="Consolas"/>
              </a:rPr>
              <a:t>[</a:t>
            </a:r>
            <a:r>
              <a:rPr lang="en-US" dirty="0" err="1">
                <a:latin typeface="Consolas"/>
                <a:cs typeface="Consolas"/>
              </a:rPr>
              <a:t>i</a:t>
            </a:r>
            <a:r>
              <a:rPr lang="en-US" dirty="0">
                <a:latin typeface="Consolas"/>
                <a:cs typeface="Consolas"/>
              </a:rPr>
              <a:t>].</a:t>
            </a:r>
            <a:r>
              <a:rPr lang="en-US" dirty="0" smtClean="0">
                <a:latin typeface="Consolas"/>
                <a:cs typeface="Consolas"/>
              </a:rPr>
              <a:t>Type, </a:t>
            </a:r>
          </a:p>
          <a:p>
            <a:pPr marL="0" indent="0">
              <a:buNone/>
            </a:pPr>
            <a:r>
              <a:rPr lang="en-US" dirty="0">
                <a:latin typeface="Consolas"/>
                <a:cs typeface="Consolas"/>
              </a:rPr>
              <a:t> </a:t>
            </a:r>
            <a:r>
              <a:rPr lang="en-US" dirty="0" smtClean="0">
                <a:latin typeface="Consolas"/>
                <a:cs typeface="Consolas"/>
              </a:rPr>
              <a:t>       </a:t>
            </a:r>
            <a:r>
              <a:rPr lang="en-US" dirty="0">
                <a:latin typeface="Consolas"/>
                <a:cs typeface="Consolas"/>
              </a:rPr>
              <a:t>Mesh[</a:t>
            </a:r>
            <a:r>
              <a:rPr lang="en-US" dirty="0" err="1">
                <a:latin typeface="Consolas"/>
                <a:cs typeface="Consolas"/>
              </a:rPr>
              <a:t>i</a:t>
            </a:r>
            <a:r>
              <a:rPr lang="en-US" dirty="0">
                <a:latin typeface="Consolas"/>
                <a:cs typeface="Consolas"/>
              </a:rPr>
              <a:t>].</a:t>
            </a:r>
            <a:r>
              <a:rPr lang="en-US" dirty="0" smtClean="0">
                <a:latin typeface="Consolas"/>
                <a:cs typeface="Consolas"/>
              </a:rPr>
              <a:t>Offset);</a:t>
            </a:r>
          </a:p>
          <a:p>
            <a:pPr marL="0" indent="0">
              <a:buNone/>
            </a:pPr>
            <a:r>
              <a:rPr lang="en-US" dirty="0" smtClean="0">
                <a:latin typeface="Consolas"/>
                <a:cs typeface="Consolas"/>
              </a:rPr>
              <a:t>}</a:t>
            </a:r>
            <a:endParaRPr lang="en-US" dirty="0">
              <a:latin typeface="Consolas"/>
              <a:cs typeface="Consolas"/>
            </a:endParaRPr>
          </a:p>
        </p:txBody>
      </p:sp>
      <p:sp>
        <p:nvSpPr>
          <p:cNvPr id="6" name="Content Placeholder 5"/>
          <p:cNvSpPr>
            <a:spLocks noGrp="1"/>
          </p:cNvSpPr>
          <p:nvPr>
            <p:ph sz="quarter" idx="11"/>
          </p:nvPr>
        </p:nvSpPr>
        <p:spPr>
          <a:xfrm>
            <a:off x="4709160" y="1124193"/>
            <a:ext cx="4114800" cy="3016007"/>
          </a:xfrm>
        </p:spPr>
        <p:txBody>
          <a:bodyPr/>
          <a:lstStyle/>
          <a:p>
            <a:pPr marL="0" indent="0">
              <a:buNone/>
            </a:pPr>
            <a:r>
              <a:rPr lang="en-US" dirty="0">
                <a:latin typeface="Consolas"/>
                <a:cs typeface="Consolas"/>
              </a:rPr>
              <a:t>for(</a:t>
            </a:r>
            <a:r>
              <a:rPr lang="en-US" dirty="0" err="1">
                <a:latin typeface="Consolas"/>
                <a:cs typeface="Consolas"/>
              </a:rPr>
              <a:t>size_t</a:t>
            </a:r>
            <a:r>
              <a:rPr lang="en-US" dirty="0">
                <a:latin typeface="Consolas"/>
                <a:cs typeface="Consolas"/>
              </a:rPr>
              <a:t> </a:t>
            </a:r>
            <a:r>
              <a:rPr lang="en-US" dirty="0" err="1">
                <a:latin typeface="Consolas"/>
                <a:cs typeface="Consolas"/>
              </a:rPr>
              <a:t>i</a:t>
            </a:r>
            <a:r>
              <a:rPr lang="en-US" dirty="0">
                <a:latin typeface="Consolas"/>
                <a:cs typeface="Consolas"/>
              </a:rPr>
              <a:t> = 0; </a:t>
            </a:r>
            <a:r>
              <a:rPr lang="en-US" dirty="0" err="1">
                <a:latin typeface="Consolas"/>
                <a:cs typeface="Consolas"/>
              </a:rPr>
              <a:t>i</a:t>
            </a:r>
            <a:r>
              <a:rPr lang="en-US" dirty="0">
                <a:latin typeface="Consolas"/>
                <a:cs typeface="Consolas"/>
              </a:rPr>
              <a:t> &lt; </a:t>
            </a:r>
            <a:r>
              <a:rPr lang="en-US" dirty="0" err="1" smtClean="0">
                <a:latin typeface="Consolas"/>
                <a:cs typeface="Consolas"/>
              </a:rPr>
              <a:t>VertexFormat.size</a:t>
            </a:r>
            <a:r>
              <a:rPr lang="en-US" dirty="0">
                <a:latin typeface="Consolas"/>
                <a:cs typeface="Consolas"/>
              </a:rPr>
              <a:t>(); ++</a:t>
            </a:r>
            <a:r>
              <a:rPr lang="en-US" dirty="0" err="1">
                <a:latin typeface="Consolas"/>
                <a:cs typeface="Consolas"/>
              </a:rPr>
              <a:t>i</a:t>
            </a:r>
            <a:r>
              <a:rPr lang="en-US" dirty="0" smtClean="0">
                <a:latin typeface="Consolas"/>
                <a:cs typeface="Consolas"/>
              </a:rPr>
              <a:t>)</a:t>
            </a:r>
            <a:r>
              <a:rPr lang="en-US" dirty="0" smtClean="0"/>
              <a:t> </a:t>
            </a:r>
            <a:r>
              <a:rPr lang="en-US" dirty="0" smtClean="0">
                <a:latin typeface="Consolas"/>
                <a:cs typeface="Consolas"/>
              </a:rPr>
              <a:t>{</a:t>
            </a:r>
            <a:endParaRPr lang="en-US" dirty="0">
              <a:latin typeface="Consolas"/>
              <a:cs typeface="Consolas"/>
            </a:endParaRPr>
          </a:p>
          <a:p>
            <a:pPr marL="0" indent="0">
              <a:buNone/>
            </a:pPr>
            <a:r>
              <a:rPr lang="en-US" dirty="0">
                <a:latin typeface="Consolas"/>
                <a:cs typeface="Consolas"/>
              </a:rPr>
              <a:t>    </a:t>
            </a:r>
            <a:r>
              <a:rPr lang="en-US" dirty="0" err="1">
                <a:latin typeface="Consolas"/>
                <a:cs typeface="Consolas"/>
              </a:rPr>
              <a:t>glBindVertexArray</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VertexFormat</a:t>
            </a:r>
            <a:r>
              <a:rPr lang="en-US" dirty="0" smtClean="0">
                <a:latin typeface="Consolas"/>
                <a:cs typeface="Consolas"/>
              </a:rPr>
              <a:t>[</a:t>
            </a:r>
            <a:r>
              <a:rPr lang="en-US" dirty="0" err="1">
                <a:latin typeface="Consolas"/>
                <a:cs typeface="Consolas"/>
              </a:rPr>
              <a:t>i</a:t>
            </a:r>
            <a:r>
              <a:rPr lang="en-US" dirty="0" smtClean="0">
                <a:latin typeface="Consolas"/>
                <a:cs typeface="Consolas"/>
              </a:rPr>
              <a:t>].Name);</a:t>
            </a:r>
          </a:p>
          <a:p>
            <a:pPr marL="0" indent="0">
              <a:buNone/>
            </a:pPr>
            <a:r>
              <a:rPr lang="en-US" dirty="0" smtClean="0">
                <a:latin typeface="Consolas"/>
                <a:cs typeface="Consolas"/>
              </a:rPr>
              <a:t>    for</a:t>
            </a:r>
            <a:r>
              <a:rPr lang="en-US" dirty="0">
                <a:latin typeface="Consolas"/>
                <a:cs typeface="Consolas"/>
              </a:rPr>
              <a:t>(</a:t>
            </a:r>
            <a:r>
              <a:rPr lang="en-US" dirty="0" err="1">
                <a:latin typeface="Consolas"/>
                <a:cs typeface="Consolas"/>
              </a:rPr>
              <a:t>size_t</a:t>
            </a:r>
            <a:r>
              <a:rPr lang="en-US" dirty="0">
                <a:latin typeface="Consolas"/>
                <a:cs typeface="Consolas"/>
              </a:rPr>
              <a:t> </a:t>
            </a:r>
            <a:r>
              <a:rPr lang="en-US" dirty="0" smtClean="0">
                <a:latin typeface="Consolas"/>
                <a:cs typeface="Consolas"/>
              </a:rPr>
              <a:t>j </a:t>
            </a:r>
            <a:r>
              <a:rPr lang="en-US" dirty="0">
                <a:latin typeface="Consolas"/>
                <a:cs typeface="Consolas"/>
              </a:rPr>
              <a:t>= 0; </a:t>
            </a:r>
            <a:endParaRPr lang="en-US" dirty="0" smtClean="0">
              <a:latin typeface="Consolas"/>
              <a:cs typeface="Consolas"/>
            </a:endParaRPr>
          </a:p>
          <a:p>
            <a:pPr marL="0" indent="0">
              <a:buNone/>
            </a:pPr>
            <a:r>
              <a:rPr lang="en-US" dirty="0">
                <a:latin typeface="Consolas"/>
                <a:cs typeface="Consolas"/>
              </a:rPr>
              <a:t> </a:t>
            </a:r>
            <a:r>
              <a:rPr lang="en-US" dirty="0" smtClean="0">
                <a:latin typeface="Consolas"/>
                <a:cs typeface="Consolas"/>
              </a:rPr>
              <a:t>       j </a:t>
            </a:r>
            <a:r>
              <a:rPr lang="en-US" dirty="0">
                <a:latin typeface="Consolas"/>
                <a:cs typeface="Consolas"/>
              </a:rPr>
              <a:t>&lt; </a:t>
            </a:r>
            <a:r>
              <a:rPr lang="en-US" dirty="0" err="1" smtClean="0">
                <a:latin typeface="Consolas"/>
                <a:cs typeface="Consolas"/>
              </a:rPr>
              <a:t>Mesh.size</a:t>
            </a:r>
            <a:r>
              <a:rPr lang="en-US" dirty="0">
                <a:latin typeface="Consolas"/>
                <a:cs typeface="Consolas"/>
              </a:rPr>
              <a:t>(); +</a:t>
            </a:r>
            <a:r>
              <a:rPr lang="en-US" dirty="0" smtClean="0">
                <a:latin typeface="Consolas"/>
                <a:cs typeface="Consolas"/>
              </a:rPr>
              <a:t>+j)</a:t>
            </a:r>
          </a:p>
          <a:p>
            <a:pPr marL="0" indent="0">
              <a:buNone/>
            </a:pPr>
            <a:r>
              <a:rPr lang="en-US" dirty="0" smtClean="0">
                <a:latin typeface="Consolas"/>
                <a:cs typeface="Consolas"/>
              </a:rPr>
              <a:t>    {</a:t>
            </a:r>
            <a:endParaRPr lang="en-US" dirty="0">
              <a:latin typeface="Consolas"/>
              <a:cs typeface="Consolas"/>
            </a:endParaRP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glDrawElementBaseVertex</a:t>
            </a:r>
            <a:r>
              <a:rPr lang="en-US" dirty="0" smtClean="0">
                <a:latin typeface="Consolas"/>
                <a:cs typeface="Consolas"/>
              </a:rPr>
              <a:t>(</a:t>
            </a:r>
            <a:endParaRPr lang="en-US" dirty="0">
              <a:latin typeface="Consolas"/>
              <a:cs typeface="Consolas"/>
            </a:endParaRPr>
          </a:p>
          <a:p>
            <a:pPr marL="0" indent="0">
              <a:buNone/>
            </a:pPr>
            <a:r>
              <a:rPr lang="en-US" dirty="0">
                <a:latin typeface="Consolas"/>
                <a:cs typeface="Consolas"/>
              </a:rPr>
              <a:t>        </a:t>
            </a:r>
            <a:r>
              <a:rPr lang="en-US" dirty="0" smtClean="0">
                <a:latin typeface="Consolas"/>
                <a:cs typeface="Consolas"/>
              </a:rPr>
              <a:t>    Mode</a:t>
            </a:r>
            <a:r>
              <a:rPr lang="en-US" dirty="0">
                <a:latin typeface="Consolas"/>
                <a:cs typeface="Consolas"/>
              </a:rPr>
              <a:t>, Count, Type, </a:t>
            </a:r>
            <a:r>
              <a:rPr lang="en-US" dirty="0" smtClean="0">
                <a:latin typeface="Consolas"/>
                <a:cs typeface="Consolas"/>
              </a:rPr>
              <a:t>Offset,</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BaseVertex</a:t>
            </a:r>
            <a:r>
              <a:rPr lang="en-US" dirty="0" smtClean="0">
                <a:latin typeface="Consolas"/>
                <a:cs typeface="Consolas"/>
              </a:rPr>
              <a:t>);</a:t>
            </a:r>
          </a:p>
          <a:p>
            <a:pPr marL="0" indent="0">
              <a:buNone/>
            </a:pPr>
            <a:r>
              <a:rPr lang="en-US" dirty="0" smtClean="0">
                <a:latin typeface="Consolas"/>
                <a:cs typeface="Consolas"/>
              </a:rPr>
              <a:t>    }</a:t>
            </a:r>
            <a:endParaRPr lang="en-US" dirty="0">
              <a:latin typeface="Consolas"/>
              <a:cs typeface="Consolas"/>
            </a:endParaRPr>
          </a:p>
          <a:p>
            <a:pPr marL="0" indent="0">
              <a:buNone/>
            </a:pPr>
            <a:r>
              <a:rPr lang="en-US" dirty="0">
                <a:latin typeface="Consolas"/>
                <a:cs typeface="Consolas"/>
              </a:rPr>
              <a:t>}</a:t>
            </a:r>
          </a:p>
          <a:p>
            <a:pPr marL="0" indent="0">
              <a:buNone/>
            </a:pPr>
            <a:endParaRPr lang="en-US" dirty="0" smtClean="0"/>
          </a:p>
        </p:txBody>
      </p:sp>
    </p:spTree>
    <p:extLst>
      <p:ext uri="{BB962C8B-B14F-4D97-AF65-F5344CB8AC3E}">
        <p14:creationId xmlns:p14="http://schemas.microsoft.com/office/powerpoint/2010/main" val="140733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smtClean="0"/>
              <a:t>Draw </a:t>
            </a:r>
            <a:r>
              <a:rPr lang="en-US" cap="none" dirty="0" smtClean="0"/>
              <a:t>call tests on Catalyst 8.981.2</a:t>
            </a:r>
            <a:endParaRPr lang="en-US" cap="none" dirty="0"/>
          </a:p>
        </p:txBody>
      </p:sp>
      <p:sp>
        <p:nvSpPr>
          <p:cNvPr id="7" name="Text Placeholder 6"/>
          <p:cNvSpPr>
            <a:spLocks noGrp="1"/>
          </p:cNvSpPr>
          <p:nvPr>
            <p:ph type="body" sz="quarter" idx="11"/>
          </p:nvPr>
        </p:nvSpPr>
        <p:spPr>
          <a:xfrm>
            <a:off x="1004035" y="504826"/>
            <a:ext cx="4572000" cy="819150"/>
          </a:xfrm>
        </p:spPr>
        <p:txBody>
          <a:bodyPr/>
          <a:lstStyle/>
          <a:p>
            <a:r>
              <a:rPr lang="en-US" dirty="0" smtClean="0"/>
              <a:t>Performance test using array draws</a:t>
            </a:r>
          </a:p>
          <a:p>
            <a:pPr lvl="1"/>
            <a:r>
              <a:rPr lang="en-US" dirty="0" smtClean="0"/>
              <a:t>Y-axis: execution time in </a:t>
            </a:r>
            <a:r>
              <a:rPr lang="en-US" dirty="0" err="1" smtClean="0"/>
              <a:t>ms</a:t>
            </a:r>
            <a:endParaRPr lang="en-US" dirty="0" smtClean="0"/>
          </a:p>
          <a:p>
            <a:pPr lvl="1"/>
            <a:r>
              <a:rPr lang="en-US" dirty="0" smtClean="0"/>
              <a:t>X-axis</a:t>
            </a:r>
            <a:r>
              <a:rPr lang="en-US" dirty="0"/>
              <a:t>: </a:t>
            </a:r>
            <a:r>
              <a:rPr lang="en-US" dirty="0" smtClean="0"/>
              <a:t>number of draws</a:t>
            </a:r>
            <a:endParaRPr lang="en-US" dirty="0"/>
          </a:p>
          <a:p>
            <a:endParaRPr lang="en-US" dirty="0" smtClean="0"/>
          </a:p>
          <a:p>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2309965"/>
              </p:ext>
            </p:extLst>
          </p:nvPr>
        </p:nvGraphicFramePr>
        <p:xfrm>
          <a:off x="320675" y="1241425"/>
          <a:ext cx="8502650" cy="356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545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3" name="Title 2"/>
          <p:cNvSpPr>
            <a:spLocks noGrp="1"/>
          </p:cNvSpPr>
          <p:nvPr>
            <p:ph type="title"/>
          </p:nvPr>
        </p:nvSpPr>
        <p:spPr/>
        <p:txBody>
          <a:bodyPr/>
          <a:lstStyle/>
          <a:p>
            <a:r>
              <a:rPr lang="en-US" dirty="0" smtClean="0"/>
              <a:t>Reaching GPU PEAK PERFORMANCES</a:t>
            </a:r>
            <a:endParaRPr lang="en-US" cap="none" dirty="0"/>
          </a:p>
        </p:txBody>
      </p:sp>
    </p:spTree>
    <p:extLst>
      <p:ext uri="{BB962C8B-B14F-4D97-AF65-F5344CB8AC3E}">
        <p14:creationId xmlns:p14="http://schemas.microsoft.com/office/powerpoint/2010/main" val="280069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GPU PEAK </a:t>
            </a:r>
            <a:r>
              <a:rPr lang="en-US" dirty="0" smtClean="0"/>
              <a:t>PERFORMANCES</a:t>
            </a:r>
            <a:endParaRPr lang="en-US" cap="none" dirty="0"/>
          </a:p>
        </p:txBody>
      </p:sp>
      <p:sp>
        <p:nvSpPr>
          <p:cNvPr id="3" name="Content Placeholder 2"/>
          <p:cNvSpPr>
            <a:spLocks noGrp="1"/>
          </p:cNvSpPr>
          <p:nvPr>
            <p:ph idx="1"/>
          </p:nvPr>
        </p:nvSpPr>
        <p:spPr/>
        <p:txBody>
          <a:bodyPr/>
          <a:lstStyle/>
          <a:p>
            <a:r>
              <a:rPr lang="en-US" dirty="0" smtClean="0"/>
              <a:t>Southern Islands: </a:t>
            </a:r>
          </a:p>
          <a:p>
            <a:pPr lvl="1"/>
            <a:r>
              <a:rPr lang="en-US" dirty="0"/>
              <a:t>Two compute </a:t>
            </a:r>
            <a:r>
              <a:rPr lang="en-US" dirty="0" smtClean="0"/>
              <a:t>rings</a:t>
            </a:r>
          </a:p>
          <a:p>
            <a:pPr lvl="1"/>
            <a:r>
              <a:rPr lang="en-US" dirty="0" smtClean="0"/>
              <a:t>One graphics ring</a:t>
            </a:r>
          </a:p>
          <a:p>
            <a:pPr lvl="1"/>
            <a:r>
              <a:rPr lang="en-US" dirty="0" smtClean="0"/>
              <a:t>Two DMA controllers: bi-directional</a:t>
            </a:r>
          </a:p>
          <a:p>
            <a:pPr lvl="1"/>
            <a:r>
              <a:rPr lang="en-US" dirty="0" smtClean="0"/>
              <a:t>All running in parallel</a:t>
            </a:r>
          </a:p>
          <a:p>
            <a:pPr lvl="1"/>
            <a:endParaRPr lang="en-US" dirty="0" smtClean="0"/>
          </a:p>
          <a:p>
            <a:pPr lvl="1"/>
            <a:endParaRPr lang="en-US" dirty="0"/>
          </a:p>
        </p:txBody>
      </p:sp>
    </p:spTree>
    <p:extLst>
      <p:ext uri="{BB962C8B-B14F-4D97-AF65-F5344CB8AC3E}">
        <p14:creationId xmlns:p14="http://schemas.microsoft.com/office/powerpoint/2010/main" val="3276910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smtClean="0"/>
              <a:t>Two compute rings</a:t>
            </a:r>
            <a:endParaRPr lang="en-US" cap="none" dirty="0"/>
          </a:p>
        </p:txBody>
      </p:sp>
      <p:sp>
        <p:nvSpPr>
          <p:cNvPr id="3" name="Content Placeholder 2"/>
          <p:cNvSpPr>
            <a:spLocks noGrp="1"/>
          </p:cNvSpPr>
          <p:nvPr>
            <p:ph idx="1"/>
          </p:nvPr>
        </p:nvSpPr>
        <p:spPr/>
        <p:txBody>
          <a:bodyPr/>
          <a:lstStyle/>
          <a:p>
            <a:pPr marL="112713" lvl="1" indent="-112713">
              <a:buFont typeface="Wingdings" pitchFamily="2" charset="2"/>
              <a:buChar char="§"/>
            </a:pPr>
            <a:r>
              <a:rPr lang="en-US" dirty="0"/>
              <a:t>Two compute </a:t>
            </a:r>
            <a:r>
              <a:rPr lang="en-US" dirty="0" smtClean="0"/>
              <a:t>rings: </a:t>
            </a:r>
          </a:p>
          <a:p>
            <a:pPr lvl="1"/>
            <a:r>
              <a:rPr lang="en-GB" dirty="0"/>
              <a:t>Smoothed particles hydrodynamics</a:t>
            </a:r>
          </a:p>
          <a:p>
            <a:pPr lvl="1"/>
            <a:r>
              <a:rPr lang="en-US" dirty="0"/>
              <a:t>Global </a:t>
            </a:r>
            <a:r>
              <a:rPr lang="en-US" dirty="0" smtClean="0"/>
              <a:t>illumination [Crassin2011]</a:t>
            </a:r>
            <a:endParaRPr lang="en-US" dirty="0"/>
          </a:p>
          <a:p>
            <a:pPr lvl="1"/>
            <a:r>
              <a:rPr lang="en-US" dirty="0"/>
              <a:t>Atmospheric effects</a:t>
            </a:r>
          </a:p>
          <a:p>
            <a:pPr lvl="1"/>
            <a:r>
              <a:rPr lang="en-US" dirty="0" err="1" smtClean="0"/>
              <a:t>Raytracing</a:t>
            </a:r>
            <a:endParaRPr lang="en-US" dirty="0"/>
          </a:p>
          <a:p>
            <a:pPr lvl="1"/>
            <a:r>
              <a:rPr lang="en-US" dirty="0"/>
              <a:t>Some Physics (Bullet</a:t>
            </a:r>
            <a:r>
              <a:rPr lang="en-US" dirty="0" smtClean="0"/>
              <a:t>)</a:t>
            </a:r>
          </a:p>
          <a:p>
            <a:pPr lvl="1"/>
            <a:r>
              <a:rPr lang="en-US"/>
              <a:t>Graphics memory </a:t>
            </a:r>
            <a:r>
              <a:rPr lang="en-US" smtClean="0"/>
              <a:t>management</a:t>
            </a:r>
            <a:endParaRPr lang="en-US" dirty="0"/>
          </a:p>
          <a:p>
            <a:pPr lvl="1"/>
            <a:r>
              <a:rPr lang="en-US" dirty="0" smtClean="0"/>
              <a:t>Programmable Vertex Pulling </a:t>
            </a:r>
            <a:r>
              <a:rPr lang="en-GB" dirty="0"/>
              <a:t>[Rakos2012] </a:t>
            </a:r>
            <a:endParaRPr lang="en-US" dirty="0"/>
          </a:p>
          <a:p>
            <a:pPr lvl="1"/>
            <a:r>
              <a:rPr lang="en-US" dirty="0" smtClean="0"/>
              <a:t>Etc.</a:t>
            </a:r>
          </a:p>
          <a:p>
            <a:pPr lvl="1"/>
            <a:endParaRPr lang="en-US" dirty="0" smtClean="0"/>
          </a:p>
          <a:p>
            <a:pPr lvl="1"/>
            <a:endParaRPr lang="en-US" dirty="0"/>
          </a:p>
          <a:p>
            <a:pPr lvl="1"/>
            <a:r>
              <a:rPr lang="en-US" dirty="0" smtClean="0"/>
              <a:t>Can be used for tasks that don’t perfectly feet on the GPU but too expensive to do on the CPU</a:t>
            </a:r>
            <a:endParaRPr lang="en-US" dirty="0"/>
          </a:p>
        </p:txBody>
      </p:sp>
    </p:spTree>
    <p:extLst>
      <p:ext uri="{BB962C8B-B14F-4D97-AF65-F5344CB8AC3E}">
        <p14:creationId xmlns:p14="http://schemas.microsoft.com/office/powerpoint/2010/main" val="88517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smtClean="0"/>
              <a:t>Two compute rings</a:t>
            </a:r>
            <a:endParaRPr lang="en-US" cap="none" dirty="0"/>
          </a:p>
        </p:txBody>
      </p:sp>
      <p:sp>
        <p:nvSpPr>
          <p:cNvPr id="3" name="Content Placeholder 2"/>
          <p:cNvSpPr>
            <a:spLocks noGrp="1"/>
          </p:cNvSpPr>
          <p:nvPr>
            <p:ph idx="1"/>
          </p:nvPr>
        </p:nvSpPr>
        <p:spPr/>
        <p:txBody>
          <a:bodyPr/>
          <a:lstStyle/>
          <a:p>
            <a:pPr marL="112713" lvl="1" indent="-112713">
              <a:buFont typeface="Wingdings" pitchFamily="2" charset="2"/>
              <a:buChar char="§"/>
            </a:pPr>
            <a:r>
              <a:rPr lang="en-US" dirty="0"/>
              <a:t>Two compute </a:t>
            </a:r>
            <a:r>
              <a:rPr lang="en-US" dirty="0" smtClean="0"/>
              <a:t>rings: </a:t>
            </a:r>
          </a:p>
          <a:p>
            <a:pPr lvl="1"/>
            <a:r>
              <a:rPr lang="en-GB" dirty="0"/>
              <a:t>Smoothed particles hydrodynamics</a:t>
            </a:r>
          </a:p>
          <a:p>
            <a:pPr lvl="1"/>
            <a:r>
              <a:rPr lang="en-US" dirty="0"/>
              <a:t>Global illumination</a:t>
            </a:r>
          </a:p>
          <a:p>
            <a:pPr lvl="1"/>
            <a:r>
              <a:rPr lang="en-US" dirty="0"/>
              <a:t>Atmospheric effects</a:t>
            </a:r>
          </a:p>
          <a:p>
            <a:pPr lvl="1"/>
            <a:r>
              <a:rPr lang="en-US" dirty="0" err="1" smtClean="0"/>
              <a:t>Raytracing</a:t>
            </a:r>
            <a:endParaRPr lang="en-US" dirty="0"/>
          </a:p>
          <a:p>
            <a:pPr lvl="1"/>
            <a:r>
              <a:rPr lang="en-US" dirty="0"/>
              <a:t>Some Physics (Bullet</a:t>
            </a:r>
            <a:r>
              <a:rPr lang="en-US" dirty="0" smtClean="0"/>
              <a:t>)]</a:t>
            </a:r>
          </a:p>
          <a:p>
            <a:pPr lvl="1"/>
            <a:r>
              <a:rPr lang="en-US" dirty="0" smtClean="0"/>
              <a:t>Graphics memory management</a:t>
            </a:r>
            <a:endParaRPr lang="en-US" dirty="0"/>
          </a:p>
          <a:p>
            <a:pPr lvl="1"/>
            <a:r>
              <a:rPr lang="en-US" dirty="0" smtClean="0">
                <a:solidFill>
                  <a:srgbClr val="D31919"/>
                </a:solidFill>
              </a:rPr>
              <a:t>Programmable Vertex Pulling</a:t>
            </a:r>
            <a:endParaRPr lang="en-US" dirty="0">
              <a:solidFill>
                <a:srgbClr val="D31919"/>
              </a:solidFill>
            </a:endParaRPr>
          </a:p>
          <a:p>
            <a:pPr lvl="1"/>
            <a:r>
              <a:rPr lang="en-US" dirty="0" smtClean="0"/>
              <a:t>Etc.</a:t>
            </a:r>
          </a:p>
          <a:p>
            <a:pPr lvl="1"/>
            <a:endParaRPr lang="en-US" dirty="0" smtClean="0"/>
          </a:p>
          <a:p>
            <a:pPr lvl="1"/>
            <a:endParaRPr lang="en-US" dirty="0"/>
          </a:p>
          <a:p>
            <a:pPr lvl="1"/>
            <a:r>
              <a:rPr lang="en-US" dirty="0" smtClean="0"/>
              <a:t>Can be used for tasks that don’t perfectly feet on the GPU but too expensive to do on the CPU</a:t>
            </a:r>
            <a:endParaRPr lang="en-US" dirty="0"/>
          </a:p>
        </p:txBody>
      </p:sp>
    </p:spTree>
    <p:extLst>
      <p:ext uri="{BB962C8B-B14F-4D97-AF65-F5344CB8AC3E}">
        <p14:creationId xmlns:p14="http://schemas.microsoft.com/office/powerpoint/2010/main" val="118861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Programmable Vertex Pulling</a:t>
            </a:r>
            <a:endParaRPr lang="en-US" cap="none" dirty="0"/>
          </a:p>
        </p:txBody>
      </p:sp>
      <p:sp>
        <p:nvSpPr>
          <p:cNvPr id="3" name="Content Placeholder 2"/>
          <p:cNvSpPr>
            <a:spLocks noGrp="1"/>
          </p:cNvSpPr>
          <p:nvPr>
            <p:ph idx="1"/>
          </p:nvPr>
        </p:nvSpPr>
        <p:spPr/>
        <p:txBody>
          <a:bodyPr/>
          <a:lstStyle/>
          <a:p>
            <a:r>
              <a:rPr lang="en-US" dirty="0" err="1" smtClean="0"/>
              <a:t>AMD_multi_draw_indirect</a:t>
            </a:r>
            <a:r>
              <a:rPr lang="en-US" dirty="0" smtClean="0"/>
              <a:t> </a:t>
            </a:r>
            <a:r>
              <a:rPr lang="en-US" dirty="0"/>
              <a:t>and OpenGL </a:t>
            </a:r>
            <a:r>
              <a:rPr lang="en-US" dirty="0" smtClean="0"/>
              <a:t>4.3</a:t>
            </a:r>
          </a:p>
          <a:p>
            <a:r>
              <a:rPr lang="en-US" dirty="0" err="1" smtClean="0"/>
              <a:t>ARB_shader_storage_buffer_object</a:t>
            </a:r>
            <a:endParaRPr lang="en-GB" dirty="0"/>
          </a:p>
          <a:p>
            <a:r>
              <a:rPr lang="en-US" dirty="0" smtClean="0"/>
              <a:t>Use compute to build the indirect draw buffer</a:t>
            </a:r>
            <a:endParaRPr lang="en-US" dirty="0"/>
          </a:p>
          <a:p>
            <a:r>
              <a:rPr lang="en-US" dirty="0" smtClean="0"/>
              <a:t>The </a:t>
            </a:r>
            <a:r>
              <a:rPr lang="en-US" dirty="0"/>
              <a:t>command processor submits the draws</a:t>
            </a:r>
          </a:p>
          <a:p>
            <a:r>
              <a:rPr lang="en-US" dirty="0"/>
              <a:t>Nearly remove the CPU </a:t>
            </a:r>
            <a:r>
              <a:rPr lang="en-US" dirty="0" smtClean="0"/>
              <a:t>overhead for draws: A single call per pass needed</a:t>
            </a:r>
            <a:endParaRPr lang="en-US" dirty="0"/>
          </a:p>
          <a:p>
            <a:r>
              <a:rPr lang="en-US" dirty="0"/>
              <a:t>Allows </a:t>
            </a:r>
            <a:r>
              <a:rPr lang="en-US" dirty="0" smtClean="0"/>
              <a:t>submitting </a:t>
            </a:r>
            <a:r>
              <a:rPr lang="en-US" dirty="0"/>
              <a:t>many more draw calls</a:t>
            </a:r>
          </a:p>
          <a:p>
            <a:r>
              <a:rPr lang="en-US" dirty="0"/>
              <a:t>Allows </a:t>
            </a:r>
            <a:r>
              <a:rPr lang="en-US" dirty="0" smtClean="0"/>
              <a:t>reducing </a:t>
            </a:r>
            <a:r>
              <a:rPr lang="en-US" dirty="0"/>
              <a:t>the size of a draw and still reach peak primitive rate: Make the most of tessellation</a:t>
            </a:r>
            <a:r>
              <a:rPr lang="en-US" dirty="0" smtClean="0"/>
              <a:t>!</a:t>
            </a:r>
          </a:p>
          <a:p>
            <a:r>
              <a:rPr lang="en-US" dirty="0"/>
              <a:t>Tips: Use 0 for the primitive count to discard </a:t>
            </a:r>
            <a:r>
              <a:rPr lang="en-US" dirty="0" smtClean="0"/>
              <a:t>entries in the indirect draw buffer</a:t>
            </a:r>
            <a:endParaRPr lang="en-US" dirty="0"/>
          </a:p>
          <a:p>
            <a:r>
              <a:rPr lang="en-US" dirty="0" smtClean="0"/>
              <a:t>Each draw can have it’s own vertex format [Masserann2012]</a:t>
            </a:r>
          </a:p>
          <a:p>
            <a:r>
              <a:rPr lang="en-US" dirty="0" smtClean="0"/>
              <a:t>Meshes doesn’t have to be expended to satisfy OpenGL [</a:t>
            </a:r>
            <a:r>
              <a:rPr lang="en-GB" dirty="0" err="1" smtClean="0"/>
              <a:t>Herubel</a:t>
            </a:r>
            <a:r>
              <a:rPr lang="en-US" dirty="0" smtClean="0"/>
              <a:t>2012]</a:t>
            </a:r>
          </a:p>
          <a:p>
            <a:r>
              <a:rPr lang="en-US" dirty="0" smtClean="0"/>
              <a:t>The vertex </a:t>
            </a:r>
            <a:r>
              <a:rPr lang="en-US" dirty="0" err="1" smtClean="0"/>
              <a:t>shader</a:t>
            </a:r>
            <a:r>
              <a:rPr lang="en-US" dirty="0" smtClean="0"/>
              <a:t> stage can select the right vertex pulling function per draw	</a:t>
            </a:r>
            <a:endParaRPr lang="en-US" dirty="0"/>
          </a:p>
          <a:p>
            <a:pPr marL="112713" lvl="1" indent="-112713">
              <a:buFont typeface="Wingdings" pitchFamily="2" charset="2"/>
              <a:buChar char="§"/>
            </a:pPr>
            <a:endParaRPr lang="en-US" dirty="0"/>
          </a:p>
        </p:txBody>
      </p:sp>
    </p:spTree>
    <p:extLst>
      <p:ext uri="{BB962C8B-B14F-4D97-AF65-F5344CB8AC3E}">
        <p14:creationId xmlns:p14="http://schemas.microsoft.com/office/powerpoint/2010/main" val="191730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Programmable Vertex Pulling</a:t>
            </a:r>
            <a:endParaRPr lang="en-US" cap="none" dirty="0"/>
          </a:p>
        </p:txBody>
      </p:sp>
      <p:sp>
        <p:nvSpPr>
          <p:cNvPr id="3" name="Content Placeholder 2"/>
          <p:cNvSpPr>
            <a:spLocks noGrp="1"/>
          </p:cNvSpPr>
          <p:nvPr>
            <p:ph idx="1"/>
          </p:nvPr>
        </p:nvSpPr>
        <p:spPr/>
        <p:txBody>
          <a:bodyPr/>
          <a:lstStyle/>
          <a:p>
            <a:r>
              <a:rPr lang="en-US" dirty="0"/>
              <a:t>Future possible improvements</a:t>
            </a:r>
          </a:p>
          <a:p>
            <a:pPr lvl="1"/>
            <a:r>
              <a:rPr lang="en-US" dirty="0"/>
              <a:t>Number of draws stored in the indirect buffer</a:t>
            </a:r>
          </a:p>
          <a:p>
            <a:pPr lvl="1"/>
            <a:r>
              <a:rPr lang="en-US" dirty="0"/>
              <a:t>Subroutine buffer</a:t>
            </a:r>
          </a:p>
          <a:p>
            <a:pPr lvl="1"/>
            <a:r>
              <a:rPr lang="en-US" dirty="0" err="1"/>
              <a:t>gl_DrawID</a:t>
            </a:r>
            <a:endParaRPr lang="en-US" dirty="0"/>
          </a:p>
          <a:p>
            <a:pPr lvl="1"/>
            <a:r>
              <a:rPr lang="en-US" dirty="0"/>
              <a:t>Flag to control the reuse of vertices from the vertex cache.</a:t>
            </a:r>
          </a:p>
          <a:p>
            <a:r>
              <a:rPr lang="en-US" dirty="0"/>
              <a:t>Any other?</a:t>
            </a:r>
          </a:p>
        </p:txBody>
      </p:sp>
    </p:spTree>
    <p:extLst>
      <p:ext uri="{BB962C8B-B14F-4D97-AF65-F5344CB8AC3E}">
        <p14:creationId xmlns:p14="http://schemas.microsoft.com/office/powerpoint/2010/main" val="1102729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15" name="Content Placeholder 14"/>
          <p:cNvSpPr>
            <a:spLocks noGrp="1"/>
          </p:cNvSpPr>
          <p:nvPr>
            <p:ph idx="1"/>
          </p:nvPr>
        </p:nvSpPr>
        <p:spPr/>
        <p:txBody>
          <a:bodyPr/>
          <a:lstStyle/>
          <a:p>
            <a:r>
              <a:rPr lang="en-GB" dirty="0" smtClean="0"/>
              <a:t>Tessellation</a:t>
            </a:r>
          </a:p>
          <a:p>
            <a:pPr lvl="1"/>
            <a:r>
              <a:rPr lang="en-US" dirty="0" smtClean="0"/>
              <a:t>Adding geometric details but not only!</a:t>
            </a:r>
          </a:p>
          <a:p>
            <a:pPr lvl="1"/>
            <a:r>
              <a:rPr lang="en-US" dirty="0" smtClean="0"/>
              <a:t>Fine granularity per-patch culling</a:t>
            </a:r>
          </a:p>
          <a:p>
            <a:pPr lvl="1"/>
            <a:r>
              <a:rPr lang="en-US" dirty="0" smtClean="0"/>
              <a:t>Controlling the ratio of pixel per primitives </a:t>
            </a:r>
          </a:p>
          <a:p>
            <a:pPr lvl="1"/>
            <a:r>
              <a:rPr lang="en-US" dirty="0" smtClean="0"/>
              <a:t>Handling the performance balance of the graphics pipeline</a:t>
            </a:r>
            <a:endParaRPr lang="en-US" dirty="0"/>
          </a:p>
        </p:txBody>
      </p:sp>
    </p:spTree>
    <p:extLst>
      <p:ext uri="{BB962C8B-B14F-4D97-AF65-F5344CB8AC3E}">
        <p14:creationId xmlns:p14="http://schemas.microsoft.com/office/powerpoint/2010/main" val="1790273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pic>
        <p:nvPicPr>
          <p:cNvPr id="16" name="Content Placeholder 15" descr="0486-2.png"/>
          <p:cNvPicPr>
            <a:picLocks noGrp="1" noChangeAspect="1"/>
          </p:cNvPicPr>
          <p:nvPr>
            <p:ph sz="quarter" idx="10"/>
          </p:nvPr>
        </p:nvPicPr>
        <p:blipFill>
          <a:blip r:embed="rId2">
            <a:extLst>
              <a:ext uri="{28A0092B-C50C-407E-A947-70E740481C1C}">
                <a14:useLocalDpi xmlns:a14="http://schemas.microsoft.com/office/drawing/2010/main" val="0"/>
              </a:ext>
            </a:extLst>
          </a:blip>
          <a:srcRect t="-7778" b="-7778"/>
          <a:stretch>
            <a:fillRect/>
          </a:stretch>
        </p:blipFill>
        <p:spPr/>
      </p:pic>
      <p:sp>
        <p:nvSpPr>
          <p:cNvPr id="15" name="Content Placeholder 14"/>
          <p:cNvSpPr>
            <a:spLocks noGrp="1"/>
          </p:cNvSpPr>
          <p:nvPr>
            <p:ph sz="quarter" idx="11"/>
          </p:nvPr>
        </p:nvSpPr>
        <p:spPr/>
        <p:txBody>
          <a:bodyPr/>
          <a:lstStyle/>
          <a:p>
            <a:r>
              <a:rPr lang="en-GB" dirty="0"/>
              <a:t>Understanding the </a:t>
            </a:r>
            <a:r>
              <a:rPr lang="en-GB" dirty="0" err="1"/>
              <a:t>rasterization</a:t>
            </a:r>
            <a:r>
              <a:rPr lang="en-GB" dirty="0"/>
              <a:t> patterns </a:t>
            </a:r>
          </a:p>
          <a:p>
            <a:pPr lvl="1"/>
            <a:r>
              <a:rPr lang="en-GB" dirty="0"/>
              <a:t>Maximizing the fill rate </a:t>
            </a:r>
          </a:p>
          <a:p>
            <a:pPr lvl="1"/>
            <a:r>
              <a:rPr lang="en-GB" dirty="0"/>
              <a:t>Efficiently use the primitive peak rate</a:t>
            </a:r>
          </a:p>
          <a:p>
            <a:pPr lvl="1"/>
            <a:r>
              <a:rPr lang="en-GB" dirty="0"/>
              <a:t>Optimizing tessellation</a:t>
            </a:r>
          </a:p>
          <a:p>
            <a:endParaRPr lang="en-US" dirty="0"/>
          </a:p>
        </p:txBody>
      </p:sp>
    </p:spTree>
    <p:extLst>
      <p:ext uri="{BB962C8B-B14F-4D97-AF65-F5344CB8AC3E}">
        <p14:creationId xmlns:p14="http://schemas.microsoft.com/office/powerpoint/2010/main" val="47479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2"/>
          <p:cNvSpPr>
            <a:spLocks noGrp="1"/>
          </p:cNvSpPr>
          <p:nvPr>
            <p:ph type="title"/>
          </p:nvPr>
        </p:nvSpPr>
        <p:spPr/>
        <p:txBody>
          <a:bodyPr/>
          <a:lstStyle/>
          <a:p>
            <a:r>
              <a:rPr lang="en-US" dirty="0" smtClean="0"/>
              <a:t>Challenges</a:t>
            </a:r>
            <a:endParaRPr lang="en-US" cap="non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pic>
        <p:nvPicPr>
          <p:cNvPr id="6" name="Content Placeholder 5" descr="0486-2.png"/>
          <p:cNvPicPr>
            <a:picLocks noGrp="1" noChangeAspect="1"/>
          </p:cNvPicPr>
          <p:nvPr>
            <p:ph sz="quarter" idx="10"/>
          </p:nvPr>
        </p:nvPicPr>
        <p:blipFill>
          <a:blip r:embed="rId2">
            <a:extLst>
              <a:ext uri="{28A0092B-C50C-407E-A947-70E740481C1C}">
                <a14:useLocalDpi xmlns:a14="http://schemas.microsoft.com/office/drawing/2010/main" val="0"/>
              </a:ext>
            </a:extLst>
          </a:blip>
          <a:srcRect t="-7778" b="-7778"/>
          <a:stretch>
            <a:fillRect/>
          </a:stretch>
        </p:blipFill>
        <p:spPr/>
      </p:pic>
      <p:sp>
        <p:nvSpPr>
          <p:cNvPr id="3" name="Content Placeholder 2"/>
          <p:cNvSpPr>
            <a:spLocks noGrp="1"/>
          </p:cNvSpPr>
          <p:nvPr>
            <p:ph sz="quarter" idx="11"/>
          </p:nvPr>
        </p:nvSpPr>
        <p:spPr/>
        <p:txBody>
          <a:bodyPr/>
          <a:lstStyle/>
          <a:p>
            <a:r>
              <a:rPr lang="en-GB" dirty="0"/>
              <a:t>An atomic counter to give a different </a:t>
            </a:r>
            <a:r>
              <a:rPr lang="en-GB" dirty="0" err="1"/>
              <a:t>color</a:t>
            </a:r>
            <a:r>
              <a:rPr lang="en-GB" dirty="0"/>
              <a:t> to each fragment.</a:t>
            </a:r>
          </a:p>
          <a:p>
            <a:r>
              <a:rPr lang="en-GB" dirty="0"/>
              <a:t>Full screen quad: two triangles! </a:t>
            </a:r>
          </a:p>
          <a:p>
            <a:pPr lvl="1"/>
            <a:r>
              <a:rPr lang="en-GB" dirty="0"/>
              <a:t>Use full screen triangle for image based effects</a:t>
            </a:r>
          </a:p>
          <a:p>
            <a:r>
              <a:rPr lang="en-GB" dirty="0"/>
              <a:t>Scans aligned on the </a:t>
            </a:r>
            <a:r>
              <a:rPr lang="en-GB" dirty="0" err="1"/>
              <a:t>framebuffer</a:t>
            </a:r>
            <a:endParaRPr lang="en-GB" dirty="0"/>
          </a:p>
          <a:p>
            <a:r>
              <a:rPr lang="en-GB" dirty="0"/>
              <a:t>Bands of 32 pixels by 512 pixels</a:t>
            </a:r>
          </a:p>
          <a:p>
            <a:endParaRPr lang="en-US" dirty="0"/>
          </a:p>
        </p:txBody>
      </p:sp>
    </p:spTree>
    <p:extLst>
      <p:ext uri="{BB962C8B-B14F-4D97-AF65-F5344CB8AC3E}">
        <p14:creationId xmlns:p14="http://schemas.microsoft.com/office/powerpoint/2010/main" val="215216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3" name="Content Placeholder 2"/>
          <p:cNvSpPr>
            <a:spLocks noGrp="1"/>
          </p:cNvSpPr>
          <p:nvPr>
            <p:ph sz="quarter" idx="11"/>
          </p:nvPr>
        </p:nvSpPr>
        <p:spPr/>
        <p:txBody>
          <a:bodyPr/>
          <a:lstStyle/>
          <a:p>
            <a:r>
              <a:rPr lang="en-GB" dirty="0"/>
              <a:t>Organized in block of 4 by 4 pixels</a:t>
            </a:r>
          </a:p>
          <a:p>
            <a:r>
              <a:rPr lang="en-GB" dirty="0"/>
              <a:t>Each blocks of 4 by 4 pixels is composed of 4 </a:t>
            </a:r>
            <a:r>
              <a:rPr lang="en-GB" dirty="0" err="1"/>
              <a:t>quadpixels</a:t>
            </a:r>
            <a:endParaRPr lang="en-GB" dirty="0"/>
          </a:p>
          <a:p>
            <a:r>
              <a:rPr lang="en-GB" dirty="0"/>
              <a:t>Blocks scheduled in Z-</a:t>
            </a:r>
            <a:r>
              <a:rPr lang="en-GB" dirty="0" smtClean="0"/>
              <a:t>order</a:t>
            </a:r>
            <a:endParaRPr lang="en-GB" dirty="0"/>
          </a:p>
          <a:p>
            <a:endParaRPr lang="en-US" dirty="0"/>
          </a:p>
        </p:txBody>
      </p:sp>
      <p:pic>
        <p:nvPicPr>
          <p:cNvPr id="5" name="Content Placeholder 4" descr="raster-block.png"/>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l="-7692" r="-7692"/>
          <a:stretch>
            <a:fillRect/>
          </a:stretch>
        </p:blipFill>
        <p:spPr/>
      </p:pic>
    </p:spTree>
    <p:extLst>
      <p:ext uri="{BB962C8B-B14F-4D97-AF65-F5344CB8AC3E}">
        <p14:creationId xmlns:p14="http://schemas.microsoft.com/office/powerpoint/2010/main" val="33394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3" name="Content Placeholder 2"/>
          <p:cNvSpPr>
            <a:spLocks noGrp="1"/>
          </p:cNvSpPr>
          <p:nvPr>
            <p:ph idx="1"/>
          </p:nvPr>
        </p:nvSpPr>
        <p:spPr/>
        <p:txBody>
          <a:bodyPr/>
          <a:lstStyle/>
          <a:p>
            <a:r>
              <a:rPr lang="en-GB" dirty="0"/>
              <a:t>Southern Islands scan converter performance</a:t>
            </a:r>
          </a:p>
          <a:p>
            <a:pPr lvl="1"/>
            <a:r>
              <a:rPr lang="en-GB" dirty="0"/>
              <a:t>2 primitives per clock</a:t>
            </a:r>
          </a:p>
          <a:p>
            <a:pPr lvl="1"/>
            <a:r>
              <a:rPr lang="en-GB" dirty="0"/>
              <a:t>16 pixels per primitive</a:t>
            </a:r>
          </a:p>
          <a:p>
            <a:endParaRPr lang="en-US" dirty="0"/>
          </a:p>
        </p:txBody>
      </p:sp>
    </p:spTree>
    <p:extLst>
      <p:ext uri="{BB962C8B-B14F-4D97-AF65-F5344CB8AC3E}">
        <p14:creationId xmlns:p14="http://schemas.microsoft.com/office/powerpoint/2010/main" val="2817592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pic>
        <p:nvPicPr>
          <p:cNvPr id="5" name="Content Placeholder 4" descr="rast 1 triangle.png"/>
          <p:cNvPicPr>
            <a:picLocks noGrp="1" noChangeAspect="1"/>
          </p:cNvPicPr>
          <p:nvPr>
            <p:ph sz="quarter" idx="10"/>
          </p:nvPr>
        </p:nvPicPr>
        <p:blipFill>
          <a:blip r:embed="rId2">
            <a:extLst>
              <a:ext uri="{28A0092B-C50C-407E-A947-70E740481C1C}">
                <a14:useLocalDpi xmlns:a14="http://schemas.microsoft.com/office/drawing/2010/main" val="0"/>
              </a:ext>
            </a:extLst>
          </a:blip>
          <a:srcRect l="-7692" r="-7692"/>
          <a:stretch>
            <a:fillRect/>
          </a:stretch>
        </p:blipFill>
        <p:spPr/>
      </p:pic>
      <p:sp>
        <p:nvSpPr>
          <p:cNvPr id="4" name="Content Placeholder 3"/>
          <p:cNvSpPr>
            <a:spLocks noGrp="1"/>
          </p:cNvSpPr>
          <p:nvPr>
            <p:ph sz="quarter" idx="11"/>
          </p:nvPr>
        </p:nvSpPr>
        <p:spPr/>
        <p:txBody>
          <a:bodyPr/>
          <a:lstStyle/>
          <a:p>
            <a:r>
              <a:rPr lang="en-GB" dirty="0"/>
              <a:t>1 triangle covering 8 pixels</a:t>
            </a:r>
          </a:p>
          <a:p>
            <a:pPr lvl="1"/>
            <a:r>
              <a:rPr lang="en-GB" dirty="0"/>
              <a:t>The scan converter generates 8 fragments out of 16 possible</a:t>
            </a:r>
          </a:p>
          <a:p>
            <a:endParaRPr lang="en-US" dirty="0"/>
          </a:p>
        </p:txBody>
      </p:sp>
    </p:spTree>
    <p:extLst>
      <p:ext uri="{BB962C8B-B14F-4D97-AF65-F5344CB8AC3E}">
        <p14:creationId xmlns:p14="http://schemas.microsoft.com/office/powerpoint/2010/main" val="1569100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4" name="Content Placeholder 3"/>
          <p:cNvSpPr>
            <a:spLocks noGrp="1"/>
          </p:cNvSpPr>
          <p:nvPr>
            <p:ph sz="quarter" idx="11"/>
          </p:nvPr>
        </p:nvSpPr>
        <p:spPr/>
        <p:txBody>
          <a:bodyPr/>
          <a:lstStyle/>
          <a:p>
            <a:r>
              <a:rPr lang="en-GB" dirty="0"/>
              <a:t>1 triangle over two scan block covering 12 pixels</a:t>
            </a:r>
          </a:p>
          <a:p>
            <a:pPr lvl="1"/>
            <a:r>
              <a:rPr lang="en-GB" dirty="0"/>
              <a:t>The scan converter generates 12 fragments out of 32 possible</a:t>
            </a:r>
          </a:p>
          <a:p>
            <a:endParaRPr lang="en-US" dirty="0"/>
          </a:p>
        </p:txBody>
      </p:sp>
      <p:pic>
        <p:nvPicPr>
          <p:cNvPr id="6" name="Content Placeholder 5" descr="rast 2 triangle big (1).png"/>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l="-7692" r="-7692"/>
          <a:stretch>
            <a:fillRect/>
          </a:stretch>
        </p:blipFill>
        <p:spPr/>
      </p:pic>
    </p:spTree>
    <p:extLst>
      <p:ext uri="{BB962C8B-B14F-4D97-AF65-F5344CB8AC3E}">
        <p14:creationId xmlns:p14="http://schemas.microsoft.com/office/powerpoint/2010/main" val="2949622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pic>
        <p:nvPicPr>
          <p:cNvPr id="5" name="Content Placeholder 4" descr="rast 1 triangle.png"/>
          <p:cNvPicPr>
            <a:picLocks noGrp="1" noChangeAspect="1"/>
          </p:cNvPicPr>
          <p:nvPr>
            <p:ph sz="quarter" idx="10"/>
          </p:nvPr>
        </p:nvPicPr>
        <p:blipFill>
          <a:blip r:embed="rId2">
            <a:extLst>
              <a:ext uri="{28A0092B-C50C-407E-A947-70E740481C1C}">
                <a14:useLocalDpi xmlns:a14="http://schemas.microsoft.com/office/drawing/2010/main" val="0"/>
              </a:ext>
            </a:extLst>
          </a:blip>
          <a:srcRect l="-7692" r="-7692"/>
          <a:stretch>
            <a:fillRect/>
          </a:stretch>
        </p:blipFill>
        <p:spPr/>
      </p:pic>
      <p:sp>
        <p:nvSpPr>
          <p:cNvPr id="4" name="Content Placeholder 3"/>
          <p:cNvSpPr>
            <a:spLocks noGrp="1"/>
          </p:cNvSpPr>
          <p:nvPr>
            <p:ph sz="quarter" idx="11"/>
          </p:nvPr>
        </p:nvSpPr>
        <p:spPr/>
        <p:txBody>
          <a:bodyPr/>
          <a:lstStyle/>
          <a:p>
            <a:r>
              <a:rPr lang="en-GB" dirty="0"/>
              <a:t>The minimum processing granularity is </a:t>
            </a:r>
            <a:r>
              <a:rPr lang="en-GB" b="1" i="1" dirty="0" err="1"/>
              <a:t>quadpixels</a:t>
            </a:r>
            <a:endParaRPr lang="en-GB" b="1" i="1" dirty="0"/>
          </a:p>
          <a:p>
            <a:endParaRPr lang="en-US" dirty="0"/>
          </a:p>
        </p:txBody>
      </p:sp>
    </p:spTree>
    <p:extLst>
      <p:ext uri="{BB962C8B-B14F-4D97-AF65-F5344CB8AC3E}">
        <p14:creationId xmlns:p14="http://schemas.microsoft.com/office/powerpoint/2010/main" val="74350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4" name="Content Placeholder 3"/>
          <p:cNvSpPr>
            <a:spLocks noGrp="1"/>
          </p:cNvSpPr>
          <p:nvPr>
            <p:ph sz="quarter" idx="11"/>
          </p:nvPr>
        </p:nvSpPr>
        <p:spPr/>
        <p:txBody>
          <a:bodyPr/>
          <a:lstStyle/>
          <a:p>
            <a:r>
              <a:rPr lang="en-GB" b="1" i="1" dirty="0" err="1"/>
              <a:t>Quadpixels</a:t>
            </a:r>
            <a:r>
              <a:rPr lang="en-GB" dirty="0"/>
              <a:t> are used to compute the derivatives necessary to compute the texture LOD</a:t>
            </a:r>
          </a:p>
          <a:p>
            <a:endParaRPr lang="en-US" dirty="0"/>
          </a:p>
        </p:txBody>
      </p:sp>
      <p:pic>
        <p:nvPicPr>
          <p:cNvPr id="6" name="Content Placeholder 5" descr="rast 1 triangle big 3.png"/>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l="-7692" r="-7692"/>
          <a:stretch>
            <a:fillRect/>
          </a:stretch>
        </p:blipFill>
        <p:spPr/>
      </p:pic>
    </p:spTree>
    <p:extLst>
      <p:ext uri="{BB962C8B-B14F-4D97-AF65-F5344CB8AC3E}">
        <p14:creationId xmlns:p14="http://schemas.microsoft.com/office/powerpoint/2010/main" val="2169134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4" name="Content Placeholder 3"/>
          <p:cNvSpPr>
            <a:spLocks noGrp="1"/>
          </p:cNvSpPr>
          <p:nvPr>
            <p:ph sz="quarter" idx="11"/>
          </p:nvPr>
        </p:nvSpPr>
        <p:spPr/>
        <p:txBody>
          <a:bodyPr/>
          <a:lstStyle/>
          <a:p>
            <a:r>
              <a:rPr lang="en-GB" b="1" i="1" dirty="0" err="1"/>
              <a:t>Quadpixels</a:t>
            </a:r>
            <a:r>
              <a:rPr lang="en-GB" b="1" i="1" dirty="0"/>
              <a:t> </a:t>
            </a:r>
            <a:r>
              <a:rPr lang="en-GB" dirty="0"/>
              <a:t>imply generating extra fragments</a:t>
            </a:r>
          </a:p>
          <a:p>
            <a:pPr lvl="1"/>
            <a:r>
              <a:rPr lang="en-GB" dirty="0"/>
              <a:t>Add a 4 generated fragments on top of the 8 fragments covered by the triangle.</a:t>
            </a:r>
          </a:p>
          <a:p>
            <a:pPr lvl="1"/>
            <a:r>
              <a:rPr lang="en-GB" dirty="0"/>
              <a:t>Additional fragments are always aligned to a scan block.</a:t>
            </a:r>
          </a:p>
          <a:p>
            <a:r>
              <a:rPr lang="en-GB" dirty="0"/>
              <a:t>12 fragments for 16 max</a:t>
            </a:r>
          </a:p>
          <a:p>
            <a:r>
              <a:rPr lang="en-GB" dirty="0"/>
              <a:t>Still consume a single primitive</a:t>
            </a:r>
          </a:p>
          <a:p>
            <a:endParaRPr lang="en-US" dirty="0"/>
          </a:p>
        </p:txBody>
      </p:sp>
      <p:pic>
        <p:nvPicPr>
          <p:cNvPr id="5" name="Content Placeholder 4" descr="rast 1 triangle big 4.png"/>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l="-7692" r="-7692"/>
          <a:stretch>
            <a:fillRect/>
          </a:stretch>
        </p:blipFill>
        <p:spPr/>
      </p:pic>
    </p:spTree>
    <p:extLst>
      <p:ext uri="{BB962C8B-B14F-4D97-AF65-F5344CB8AC3E}">
        <p14:creationId xmlns:p14="http://schemas.microsoft.com/office/powerpoint/2010/main" val="1282582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sp>
        <p:nvSpPr>
          <p:cNvPr id="4" name="Content Placeholder 3"/>
          <p:cNvSpPr>
            <a:spLocks noGrp="1"/>
          </p:cNvSpPr>
          <p:nvPr>
            <p:ph sz="quarter" idx="11"/>
          </p:nvPr>
        </p:nvSpPr>
        <p:spPr/>
        <p:txBody>
          <a:bodyPr/>
          <a:lstStyle/>
          <a:p>
            <a:r>
              <a:rPr lang="en-GB" dirty="0"/>
              <a:t>The primitive per </a:t>
            </a:r>
            <a:r>
              <a:rPr lang="en-GB" dirty="0" err="1"/>
              <a:t>subpixel</a:t>
            </a:r>
            <a:r>
              <a:rPr lang="en-GB" dirty="0"/>
              <a:t> case?</a:t>
            </a:r>
          </a:p>
          <a:p>
            <a:pPr lvl="1"/>
            <a:r>
              <a:rPr lang="en-GB" dirty="0"/>
              <a:t>Each primitive needs to generate a </a:t>
            </a:r>
            <a:r>
              <a:rPr lang="en-GB" dirty="0" err="1"/>
              <a:t>quadpixel</a:t>
            </a:r>
            <a:r>
              <a:rPr lang="en-GB" dirty="0"/>
              <a:t>! </a:t>
            </a:r>
          </a:p>
          <a:p>
            <a:pPr lvl="1"/>
            <a:r>
              <a:rPr lang="en-GB" smtClean="0"/>
              <a:t>Kills both </a:t>
            </a:r>
            <a:r>
              <a:rPr lang="en-GB" dirty="0"/>
              <a:t>the primitive rate and the fill rate</a:t>
            </a:r>
          </a:p>
          <a:p>
            <a:endParaRPr lang="en-US" dirty="0"/>
          </a:p>
        </p:txBody>
      </p:sp>
      <p:pic>
        <p:nvPicPr>
          <p:cNvPr id="6" name="Content Placeholder 5" descr="rast 1 triangle big 5.png"/>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l="-7692" r="-7692"/>
          <a:stretch>
            <a:fillRect/>
          </a:stretch>
        </p:blipFill>
        <p:spPr/>
      </p:pic>
    </p:spTree>
    <p:extLst>
      <p:ext uri="{BB962C8B-B14F-4D97-AF65-F5344CB8AC3E}">
        <p14:creationId xmlns:p14="http://schemas.microsoft.com/office/powerpoint/2010/main" val="2879686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Make the most of tessellation</a:t>
            </a:r>
            <a:endParaRPr lang="en-US" cap="none" dirty="0"/>
          </a:p>
        </p:txBody>
      </p:sp>
      <p:pic>
        <p:nvPicPr>
          <p:cNvPr id="5" name="Content Placeholder 4" descr="rast 1 triangle.png"/>
          <p:cNvPicPr>
            <a:picLocks noGrp="1" noChangeAspect="1"/>
          </p:cNvPicPr>
          <p:nvPr>
            <p:ph sz="quarter" idx="10"/>
          </p:nvPr>
        </p:nvPicPr>
        <p:blipFill>
          <a:blip r:embed="rId2">
            <a:extLst>
              <a:ext uri="{28A0092B-C50C-407E-A947-70E740481C1C}">
                <a14:useLocalDpi xmlns:a14="http://schemas.microsoft.com/office/drawing/2010/main" val="0"/>
              </a:ext>
            </a:extLst>
          </a:blip>
          <a:srcRect l="-7692" r="-7692"/>
          <a:stretch>
            <a:fillRect/>
          </a:stretch>
        </p:blipFill>
        <p:spPr/>
      </p:pic>
      <p:sp>
        <p:nvSpPr>
          <p:cNvPr id="4" name="Content Placeholder 3"/>
          <p:cNvSpPr>
            <a:spLocks noGrp="1"/>
          </p:cNvSpPr>
          <p:nvPr>
            <p:ph sz="quarter" idx="11"/>
          </p:nvPr>
        </p:nvSpPr>
        <p:spPr/>
        <p:txBody>
          <a:bodyPr/>
          <a:lstStyle/>
          <a:p>
            <a:r>
              <a:rPr lang="en-GB" dirty="0"/>
              <a:t>Recommendation: </a:t>
            </a:r>
            <a:r>
              <a:rPr lang="en-GB" b="1" i="1" dirty="0"/>
              <a:t>Target 8 pixels per primitive minimum</a:t>
            </a:r>
          </a:p>
          <a:p>
            <a:pPr lvl="1"/>
            <a:r>
              <a:rPr lang="en-GB" dirty="0"/>
              <a:t>For tessellation heuristics</a:t>
            </a:r>
          </a:p>
          <a:p>
            <a:pPr lvl="1"/>
            <a:r>
              <a:rPr lang="en-GB" dirty="0"/>
              <a:t>For meshes (LODs)</a:t>
            </a:r>
          </a:p>
          <a:p>
            <a:r>
              <a:rPr lang="en-GB" dirty="0"/>
              <a:t>Rely on fragment </a:t>
            </a:r>
            <a:r>
              <a:rPr lang="en-GB" dirty="0" err="1"/>
              <a:t>shader</a:t>
            </a:r>
            <a:r>
              <a:rPr lang="en-GB" dirty="0"/>
              <a:t> for per-fragment details (</a:t>
            </a:r>
            <a:r>
              <a:rPr lang="en-GB" dirty="0" err="1"/>
              <a:t>eg</a:t>
            </a:r>
            <a:r>
              <a:rPr lang="en-GB" dirty="0"/>
              <a:t>: normal mapping)</a:t>
            </a:r>
          </a:p>
          <a:p>
            <a:endParaRPr lang="en-US" dirty="0"/>
          </a:p>
        </p:txBody>
      </p:sp>
    </p:spTree>
    <p:extLst>
      <p:ext uri="{BB962C8B-B14F-4D97-AF65-F5344CB8AC3E}">
        <p14:creationId xmlns:p14="http://schemas.microsoft.com/office/powerpoint/2010/main" val="258582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cap="none" dirty="0"/>
          </a:p>
        </p:txBody>
      </p:sp>
      <p:sp>
        <p:nvSpPr>
          <p:cNvPr id="3" name="Content Placeholder 2"/>
          <p:cNvSpPr>
            <a:spLocks noGrp="1"/>
          </p:cNvSpPr>
          <p:nvPr>
            <p:ph idx="1"/>
          </p:nvPr>
        </p:nvSpPr>
        <p:spPr/>
        <p:txBody>
          <a:bodyPr/>
          <a:lstStyle/>
          <a:p>
            <a:r>
              <a:rPr lang="en-US" dirty="0"/>
              <a:t>Scene </a:t>
            </a:r>
            <a:r>
              <a:rPr lang="en-US" dirty="0" smtClean="0"/>
              <a:t>complexity</a:t>
            </a:r>
            <a:endParaRPr lang="en-US" dirty="0"/>
          </a:p>
          <a:p>
            <a:pPr lvl="1"/>
            <a:r>
              <a:rPr lang="en-US" dirty="0" smtClean="0"/>
              <a:t>Removing CPU bottlenecks</a:t>
            </a:r>
          </a:p>
          <a:p>
            <a:pPr lvl="1"/>
            <a:r>
              <a:rPr lang="en-US" dirty="0" smtClean="0"/>
              <a:t>Reaching GPU peak performance</a:t>
            </a:r>
          </a:p>
          <a:p>
            <a:pPr lvl="1"/>
            <a:r>
              <a:rPr lang="en-US" dirty="0" smtClean="0"/>
              <a:t>Handling memory needs</a:t>
            </a:r>
          </a:p>
          <a:p>
            <a:pPr lvl="1"/>
            <a:r>
              <a:rPr lang="en-US" dirty="0" smtClean="0"/>
              <a:t>Reaching Development costs</a:t>
            </a:r>
          </a:p>
          <a:p>
            <a:endParaRPr lang="en-US" dirty="0"/>
          </a:p>
        </p:txBody>
      </p:sp>
    </p:spTree>
    <p:extLst>
      <p:ext uri="{BB962C8B-B14F-4D97-AF65-F5344CB8AC3E}">
        <p14:creationId xmlns:p14="http://schemas.microsoft.com/office/powerpoint/2010/main" val="22193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3" name="Title 2"/>
          <p:cNvSpPr>
            <a:spLocks noGrp="1"/>
          </p:cNvSpPr>
          <p:nvPr>
            <p:ph type="title"/>
          </p:nvPr>
        </p:nvSpPr>
        <p:spPr/>
        <p:txBody>
          <a:bodyPr/>
          <a:lstStyle/>
          <a:p>
            <a:r>
              <a:rPr lang="en-US" dirty="0" smtClean="0"/>
              <a:t>HANDLING Memory needs</a:t>
            </a:r>
            <a:endParaRPr lang="en-US" cap="none" dirty="0"/>
          </a:p>
        </p:txBody>
      </p:sp>
    </p:spTree>
    <p:extLst>
      <p:ext uri="{BB962C8B-B14F-4D97-AF65-F5344CB8AC3E}">
        <p14:creationId xmlns:p14="http://schemas.microsoft.com/office/powerpoint/2010/main" val="2368215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a:t>
            </a:r>
            <a:endParaRPr lang="en-US" cap="none" dirty="0"/>
          </a:p>
        </p:txBody>
      </p:sp>
      <p:sp>
        <p:nvSpPr>
          <p:cNvPr id="3" name="Content Placeholder 2"/>
          <p:cNvSpPr>
            <a:spLocks noGrp="1"/>
          </p:cNvSpPr>
          <p:nvPr>
            <p:ph idx="1"/>
          </p:nvPr>
        </p:nvSpPr>
        <p:spPr/>
        <p:txBody>
          <a:bodyPr/>
          <a:lstStyle/>
          <a:p>
            <a:r>
              <a:rPr lang="en-GB" dirty="0" err="1"/>
              <a:t>FirePro</a:t>
            </a:r>
            <a:r>
              <a:rPr lang="en-GB" dirty="0"/>
              <a:t> W9000 is a 6GB of memory card</a:t>
            </a:r>
          </a:p>
          <a:p>
            <a:pPr lvl="1"/>
            <a:r>
              <a:rPr lang="en-GB" dirty="0"/>
              <a:t>This is a lot of memory and as much as we can do</a:t>
            </a:r>
          </a:p>
          <a:p>
            <a:pPr lvl="1"/>
            <a:r>
              <a:rPr lang="en-GB" dirty="0"/>
              <a:t>This is still not enough for some scenarios</a:t>
            </a:r>
          </a:p>
          <a:p>
            <a:pPr lvl="2"/>
            <a:r>
              <a:rPr lang="en-GB" dirty="0"/>
              <a:t>More complex scenes</a:t>
            </a:r>
          </a:p>
          <a:p>
            <a:pPr lvl="2"/>
            <a:r>
              <a:rPr lang="en-GB" dirty="0"/>
              <a:t>More complex objects</a:t>
            </a:r>
          </a:p>
          <a:p>
            <a:r>
              <a:rPr lang="en-GB" dirty="0"/>
              <a:t>Southern Islands allows us to rely on virtual memory techniques:</a:t>
            </a:r>
          </a:p>
          <a:p>
            <a:pPr lvl="1"/>
            <a:r>
              <a:rPr lang="en-GB" dirty="0" err="1"/>
              <a:t>AMD_sparse_texture</a:t>
            </a:r>
            <a:r>
              <a:rPr lang="en-GB" dirty="0"/>
              <a:t> </a:t>
            </a:r>
          </a:p>
          <a:p>
            <a:pPr lvl="1"/>
            <a:r>
              <a:rPr lang="en-GB" dirty="0" err="1"/>
              <a:t>AMD_sparse_buffer</a:t>
            </a:r>
            <a:endParaRPr lang="en-GB" dirty="0"/>
          </a:p>
        </p:txBody>
      </p:sp>
    </p:spTree>
    <p:extLst>
      <p:ext uri="{BB962C8B-B14F-4D97-AF65-F5344CB8AC3E}">
        <p14:creationId xmlns:p14="http://schemas.microsoft.com/office/powerpoint/2010/main" val="3842158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a:t>
            </a:r>
            <a:endParaRPr lang="en-US" cap="none" dirty="0"/>
          </a:p>
        </p:txBody>
      </p:sp>
      <p:sp>
        <p:nvSpPr>
          <p:cNvPr id="3" name="Content Placeholder 2"/>
          <p:cNvSpPr>
            <a:spLocks noGrp="1"/>
          </p:cNvSpPr>
          <p:nvPr>
            <p:ph idx="1"/>
          </p:nvPr>
        </p:nvSpPr>
        <p:spPr/>
        <p:txBody>
          <a:bodyPr/>
          <a:lstStyle/>
          <a:p>
            <a:r>
              <a:rPr lang="en-GB" dirty="0"/>
              <a:t>Sparse texture and sparse buffer</a:t>
            </a:r>
          </a:p>
          <a:p>
            <a:pPr lvl="1"/>
            <a:r>
              <a:rPr lang="en-GB" dirty="0"/>
              <a:t>“</a:t>
            </a:r>
            <a:r>
              <a:rPr lang="en-GB" dirty="0" err="1"/>
              <a:t>Megatexture</a:t>
            </a:r>
            <a:r>
              <a:rPr lang="en-GB" dirty="0"/>
              <a:t>”</a:t>
            </a:r>
          </a:p>
          <a:p>
            <a:pPr lvl="1"/>
            <a:r>
              <a:rPr lang="en-GB" dirty="0"/>
              <a:t>Virtual texture</a:t>
            </a:r>
          </a:p>
          <a:p>
            <a:pPr lvl="1"/>
            <a:r>
              <a:rPr lang="en-GB" dirty="0"/>
              <a:t>Advanced data structure: </a:t>
            </a:r>
          </a:p>
          <a:p>
            <a:pPr lvl="2"/>
            <a:r>
              <a:rPr lang="en-GB" dirty="0"/>
              <a:t>Sparse voxel </a:t>
            </a:r>
            <a:r>
              <a:rPr lang="en-GB" dirty="0" err="1"/>
              <a:t>octrees</a:t>
            </a:r>
            <a:endParaRPr lang="en-GB" dirty="0"/>
          </a:p>
          <a:p>
            <a:pPr lvl="2"/>
            <a:r>
              <a:rPr lang="en-GB" dirty="0"/>
              <a:t>Bounding Volume Hierarchies</a:t>
            </a:r>
          </a:p>
          <a:p>
            <a:pPr lvl="1"/>
            <a:r>
              <a:rPr lang="en-GB" dirty="0"/>
              <a:t>Sparse </a:t>
            </a:r>
            <a:r>
              <a:rPr lang="en-GB" dirty="0" smtClean="0"/>
              <a:t>shadows</a:t>
            </a:r>
            <a:endParaRPr lang="en-GB" dirty="0"/>
          </a:p>
        </p:txBody>
      </p:sp>
    </p:spTree>
    <p:extLst>
      <p:ext uri="{BB962C8B-B14F-4D97-AF65-F5344CB8AC3E}">
        <p14:creationId xmlns:p14="http://schemas.microsoft.com/office/powerpoint/2010/main" val="1638871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a:t>
            </a:r>
            <a:endParaRPr lang="en-US" cap="none" dirty="0"/>
          </a:p>
        </p:txBody>
      </p:sp>
      <p:sp>
        <p:nvSpPr>
          <p:cNvPr id="3" name="Content Placeholder 2"/>
          <p:cNvSpPr>
            <a:spLocks noGrp="1"/>
          </p:cNvSpPr>
          <p:nvPr>
            <p:ph idx="1"/>
          </p:nvPr>
        </p:nvSpPr>
        <p:spPr/>
        <p:txBody>
          <a:bodyPr/>
          <a:lstStyle/>
          <a:p>
            <a:r>
              <a:rPr lang="en-GB" dirty="0"/>
              <a:t>Sparse texture and sparse buffer</a:t>
            </a:r>
          </a:p>
          <a:p>
            <a:pPr lvl="1"/>
            <a:r>
              <a:rPr lang="en-GB" dirty="0"/>
              <a:t>“</a:t>
            </a:r>
            <a:r>
              <a:rPr lang="en-GB" dirty="0" err="1"/>
              <a:t>Megatexture</a:t>
            </a:r>
            <a:r>
              <a:rPr lang="en-GB" dirty="0"/>
              <a:t>”</a:t>
            </a:r>
          </a:p>
          <a:p>
            <a:pPr lvl="1"/>
            <a:r>
              <a:rPr lang="en-GB" dirty="0"/>
              <a:t>Virtual texture</a:t>
            </a:r>
          </a:p>
          <a:p>
            <a:pPr lvl="1"/>
            <a:r>
              <a:rPr lang="en-GB" dirty="0"/>
              <a:t>Advanced data structure: </a:t>
            </a:r>
          </a:p>
          <a:p>
            <a:pPr lvl="2"/>
            <a:r>
              <a:rPr lang="en-GB" dirty="0"/>
              <a:t>Sparse voxel </a:t>
            </a:r>
            <a:r>
              <a:rPr lang="en-GB" dirty="0" err="1"/>
              <a:t>octrees</a:t>
            </a:r>
            <a:endParaRPr lang="en-GB" dirty="0"/>
          </a:p>
          <a:p>
            <a:pPr lvl="2"/>
            <a:r>
              <a:rPr lang="en-GB" dirty="0"/>
              <a:t>Bounding Volume Hierarchies</a:t>
            </a:r>
          </a:p>
          <a:p>
            <a:pPr lvl="1"/>
            <a:r>
              <a:rPr lang="en-GB" dirty="0">
                <a:solidFill>
                  <a:srgbClr val="FF0000"/>
                </a:solidFill>
              </a:rPr>
              <a:t>Sparse </a:t>
            </a:r>
            <a:r>
              <a:rPr lang="en-GB" dirty="0" smtClean="0">
                <a:solidFill>
                  <a:srgbClr val="FF0000"/>
                </a:solidFill>
              </a:rPr>
              <a:t>shadows</a:t>
            </a:r>
            <a:endParaRPr lang="en-GB" dirty="0">
              <a:solidFill>
                <a:srgbClr val="FF0000"/>
              </a:solidFill>
            </a:endParaRPr>
          </a:p>
        </p:txBody>
      </p:sp>
    </p:spTree>
    <p:extLst>
      <p:ext uri="{BB962C8B-B14F-4D97-AF65-F5344CB8AC3E}">
        <p14:creationId xmlns:p14="http://schemas.microsoft.com/office/powerpoint/2010/main" val="3086349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 | </a:t>
            </a:r>
            <a:r>
              <a:rPr lang="en-US" cap="none" dirty="0" smtClean="0"/>
              <a:t>Sparse shadows</a:t>
            </a:r>
            <a:endParaRPr lang="en-US" cap="none" dirty="0"/>
          </a:p>
        </p:txBody>
      </p:sp>
      <p:pic>
        <p:nvPicPr>
          <p:cNvPr id="6" name="Content Placeholder 5" descr="sparseTexturesOff.PNG"/>
          <p:cNvPicPr>
            <a:picLocks noGrp="1" noChangeAspect="1"/>
          </p:cNvPicPr>
          <p:nvPr>
            <p:ph sz="quarter" idx="10"/>
          </p:nvPr>
        </p:nvPicPr>
        <p:blipFill>
          <a:blip r:embed="rId2">
            <a:extLst>
              <a:ext uri="{28A0092B-C50C-407E-A947-70E740481C1C}">
                <a14:useLocalDpi xmlns:a14="http://schemas.microsoft.com/office/drawing/2010/main" val="0"/>
              </a:ext>
            </a:extLst>
          </a:blip>
          <a:srcRect l="6770" r="6770"/>
          <a:stretch>
            <a:fillRect/>
          </a:stretch>
        </p:blipFill>
        <p:spPr/>
      </p:pic>
      <p:sp>
        <p:nvSpPr>
          <p:cNvPr id="5" name="Content Placeholder 4"/>
          <p:cNvSpPr>
            <a:spLocks noGrp="1"/>
          </p:cNvSpPr>
          <p:nvPr>
            <p:ph sz="quarter" idx="11"/>
          </p:nvPr>
        </p:nvSpPr>
        <p:spPr/>
        <p:txBody>
          <a:bodyPr/>
          <a:lstStyle/>
          <a:p>
            <a:r>
              <a:rPr lang="en-US" dirty="0" smtClean="0"/>
              <a:t>Shadow mapping is still un unsolved problem [Eisemann2012]</a:t>
            </a:r>
          </a:p>
          <a:p>
            <a:endParaRPr lang="en-US" dirty="0"/>
          </a:p>
          <a:p>
            <a:r>
              <a:rPr lang="en-US" dirty="0" smtClean="0"/>
              <a:t>Experimental scene</a:t>
            </a:r>
          </a:p>
          <a:p>
            <a:pPr lvl="1"/>
            <a:r>
              <a:rPr lang="en-US" dirty="0" smtClean="0"/>
              <a:t>Sparse shadow mapping</a:t>
            </a:r>
          </a:p>
          <a:p>
            <a:pPr lvl="2"/>
            <a:r>
              <a:rPr lang="en-US" dirty="0" smtClean="0"/>
              <a:t>No fitting or wrapping</a:t>
            </a:r>
          </a:p>
          <a:p>
            <a:pPr lvl="2"/>
            <a:r>
              <a:rPr lang="en-US" dirty="0" smtClean="0"/>
              <a:t>No cascaded shadow map</a:t>
            </a:r>
          </a:p>
          <a:p>
            <a:pPr lvl="2"/>
            <a:r>
              <a:rPr lang="en-US" dirty="0" smtClean="0"/>
              <a:t>Just a large sparse texture</a:t>
            </a:r>
          </a:p>
          <a:p>
            <a:pPr lvl="1"/>
            <a:r>
              <a:rPr lang="en-US" dirty="0" smtClean="0"/>
              <a:t>Programmable Vertex Pulling</a:t>
            </a:r>
          </a:p>
          <a:p>
            <a:pPr lvl="1"/>
            <a:r>
              <a:rPr lang="en-US" dirty="0" smtClean="0"/>
              <a:t>OpenGL + </a:t>
            </a:r>
            <a:r>
              <a:rPr lang="en-US" dirty="0" err="1" smtClean="0"/>
              <a:t>OpenCL</a:t>
            </a:r>
            <a:endParaRPr lang="en-US" dirty="0"/>
          </a:p>
        </p:txBody>
      </p:sp>
    </p:spTree>
    <p:extLst>
      <p:ext uri="{BB962C8B-B14F-4D97-AF65-F5344CB8AC3E}">
        <p14:creationId xmlns:p14="http://schemas.microsoft.com/office/powerpoint/2010/main" val="2255991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 | </a:t>
            </a:r>
            <a:r>
              <a:rPr lang="en-US" cap="none" dirty="0" smtClean="0"/>
              <a:t>Sparse shadows</a:t>
            </a:r>
            <a:endParaRPr lang="en-US" cap="none" dirty="0"/>
          </a:p>
        </p:txBody>
      </p:sp>
      <p:sp>
        <p:nvSpPr>
          <p:cNvPr id="5" name="Content Placeholder 4"/>
          <p:cNvSpPr>
            <a:spLocks noGrp="1"/>
          </p:cNvSpPr>
          <p:nvPr>
            <p:ph sz="quarter" idx="11"/>
          </p:nvPr>
        </p:nvSpPr>
        <p:spPr/>
        <p:txBody>
          <a:bodyPr/>
          <a:lstStyle/>
          <a:p>
            <a:r>
              <a:rPr lang="en-US" dirty="0" smtClean="0"/>
              <a:t>The effective areas where the sparse texture memory need to be allocated. </a:t>
            </a:r>
            <a:endParaRPr lang="en-US" dirty="0"/>
          </a:p>
        </p:txBody>
      </p:sp>
      <p:pic>
        <p:nvPicPr>
          <p:cNvPr id="4" name="Content Placeholder 3" descr="sparseTexturesOn.PNG"/>
          <p:cNvPicPr>
            <a:picLocks noGrp="1" noChangeAspect="1"/>
          </p:cNvPicPr>
          <p:nvPr>
            <p:ph sz="quarter" idx="10"/>
          </p:nvPr>
        </p:nvPicPr>
        <p:blipFill>
          <a:blip r:embed="rId2">
            <a:extLst>
              <a:ext uri="{28A0092B-C50C-407E-A947-70E740481C1C}">
                <a14:useLocalDpi xmlns:a14="http://schemas.microsoft.com/office/drawing/2010/main" val="0"/>
              </a:ext>
            </a:extLst>
          </a:blip>
          <a:srcRect l="6686" r="6686"/>
          <a:stretch>
            <a:fillRect/>
          </a:stretch>
        </p:blipFill>
        <p:spPr/>
      </p:pic>
    </p:spTree>
    <p:extLst>
      <p:ext uri="{BB962C8B-B14F-4D97-AF65-F5344CB8AC3E}">
        <p14:creationId xmlns:p14="http://schemas.microsoft.com/office/powerpoint/2010/main" val="2788865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 | </a:t>
            </a:r>
            <a:r>
              <a:rPr lang="en-US" cap="none" dirty="0" smtClean="0"/>
              <a:t>Sparse shadows</a:t>
            </a:r>
            <a:endParaRPr lang="en-US" cap="none" dirty="0"/>
          </a:p>
        </p:txBody>
      </p:sp>
      <p:sp>
        <p:nvSpPr>
          <p:cNvPr id="5" name="Content Placeholder 4"/>
          <p:cNvSpPr>
            <a:spLocks noGrp="1"/>
          </p:cNvSpPr>
          <p:nvPr>
            <p:ph sz="quarter" idx="11"/>
          </p:nvPr>
        </p:nvSpPr>
        <p:spPr/>
        <p:txBody>
          <a:bodyPr/>
          <a:lstStyle/>
          <a:p>
            <a:r>
              <a:rPr lang="en-US" dirty="0" smtClean="0"/>
              <a:t>A possible view of the scene</a:t>
            </a:r>
            <a:endParaRPr lang="en-US" dirty="0"/>
          </a:p>
        </p:txBody>
      </p:sp>
      <p:pic>
        <p:nvPicPr>
          <p:cNvPr id="6" name="Content Placeholder 5" descr="cullingSceneCamera.PNG"/>
          <p:cNvPicPr>
            <a:picLocks noGrp="1" noChangeAspect="1"/>
          </p:cNvPicPr>
          <p:nvPr>
            <p:ph sz="quarter" idx="10"/>
          </p:nvPr>
        </p:nvPicPr>
        <p:blipFill>
          <a:blip r:embed="rId2">
            <a:extLst>
              <a:ext uri="{28A0092B-C50C-407E-A947-70E740481C1C}">
                <a14:useLocalDpi xmlns:a14="http://schemas.microsoft.com/office/drawing/2010/main" val="0"/>
              </a:ext>
            </a:extLst>
          </a:blip>
          <a:srcRect l="6756" r="6756"/>
          <a:stretch>
            <a:fillRect/>
          </a:stretch>
        </p:blipFill>
        <p:spPr/>
      </p:pic>
    </p:spTree>
    <p:extLst>
      <p:ext uri="{BB962C8B-B14F-4D97-AF65-F5344CB8AC3E}">
        <p14:creationId xmlns:p14="http://schemas.microsoft.com/office/powerpoint/2010/main" val="477766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Memory </a:t>
            </a:r>
            <a:r>
              <a:rPr lang="en-US" dirty="0" smtClean="0"/>
              <a:t>needs | </a:t>
            </a:r>
            <a:r>
              <a:rPr lang="en-US" cap="none" dirty="0" smtClean="0"/>
              <a:t>Sparse shadows</a:t>
            </a:r>
            <a:endParaRPr lang="en-US" cap="none" dirty="0"/>
          </a:p>
        </p:txBody>
      </p:sp>
      <p:sp>
        <p:nvSpPr>
          <p:cNvPr id="5" name="Content Placeholder 4"/>
          <p:cNvSpPr>
            <a:spLocks noGrp="1"/>
          </p:cNvSpPr>
          <p:nvPr>
            <p:ph sz="quarter" idx="11"/>
          </p:nvPr>
        </p:nvSpPr>
        <p:spPr/>
        <p:txBody>
          <a:bodyPr/>
          <a:lstStyle/>
          <a:p>
            <a:r>
              <a:rPr lang="en-US" dirty="0" smtClean="0"/>
              <a:t>Debug view</a:t>
            </a:r>
          </a:p>
          <a:p>
            <a:r>
              <a:rPr lang="en-US" dirty="0" smtClean="0"/>
              <a:t>Compute pass use for:</a:t>
            </a:r>
          </a:p>
          <a:p>
            <a:pPr lvl="1"/>
            <a:r>
              <a:rPr lang="en-US" dirty="0" smtClean="0"/>
              <a:t>Allocating the required texture pages</a:t>
            </a:r>
          </a:p>
          <a:p>
            <a:pPr lvl="1"/>
            <a:r>
              <a:rPr lang="en-US" dirty="0" smtClean="0"/>
              <a:t>Selecting the meshes that needs to be rendered</a:t>
            </a:r>
          </a:p>
          <a:p>
            <a:pPr lvl="2"/>
            <a:r>
              <a:rPr lang="en-US" dirty="0" smtClean="0"/>
              <a:t>For the shadow map generation pass</a:t>
            </a:r>
          </a:p>
          <a:p>
            <a:pPr lvl="2"/>
            <a:r>
              <a:rPr lang="en-US" dirty="0" smtClean="0"/>
              <a:t>For the final rendering</a:t>
            </a:r>
          </a:p>
          <a:p>
            <a:r>
              <a:rPr lang="en-US" dirty="0" smtClean="0"/>
              <a:t>Only the texture pages allocation needs to be performs by the CPU</a:t>
            </a:r>
          </a:p>
          <a:p>
            <a:pPr marL="0" indent="0">
              <a:buNone/>
            </a:pPr>
            <a:r>
              <a:rPr lang="en-US" dirty="0" smtClean="0"/>
              <a:t> </a:t>
            </a:r>
            <a:endParaRPr lang="en-US" dirty="0"/>
          </a:p>
        </p:txBody>
      </p:sp>
      <p:pic>
        <p:nvPicPr>
          <p:cNvPr id="4" name="Content Placeholder 3" descr="cullingDebugCamera.PNG"/>
          <p:cNvPicPr>
            <a:picLocks noGrp="1" noChangeAspect="1"/>
          </p:cNvPicPr>
          <p:nvPr>
            <p:ph sz="quarter" idx="10"/>
          </p:nvPr>
        </p:nvPicPr>
        <p:blipFill>
          <a:blip r:embed="rId2">
            <a:extLst>
              <a:ext uri="{28A0092B-C50C-407E-A947-70E740481C1C}">
                <a14:useLocalDpi xmlns:a14="http://schemas.microsoft.com/office/drawing/2010/main" val="0"/>
              </a:ext>
            </a:extLst>
          </a:blip>
          <a:srcRect l="6615" r="6615"/>
          <a:stretch>
            <a:fillRect/>
          </a:stretch>
        </p:blipFill>
        <p:spPr/>
      </p:pic>
    </p:spTree>
    <p:extLst>
      <p:ext uri="{BB962C8B-B14F-4D97-AF65-F5344CB8AC3E}">
        <p14:creationId xmlns:p14="http://schemas.microsoft.com/office/powerpoint/2010/main" val="2725617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3" name="Title 2"/>
          <p:cNvSpPr>
            <a:spLocks noGrp="1"/>
          </p:cNvSpPr>
          <p:nvPr>
            <p:ph type="title"/>
          </p:nvPr>
        </p:nvSpPr>
        <p:spPr/>
        <p:txBody>
          <a:bodyPr/>
          <a:lstStyle/>
          <a:p>
            <a:r>
              <a:rPr lang="en-US" dirty="0" smtClean="0"/>
              <a:t>REDUCING DEVELOPMENT COSTS</a:t>
            </a:r>
            <a:r>
              <a:rPr lang="en-US" cap="none" dirty="0" smtClean="0"/>
              <a:t> </a:t>
            </a:r>
            <a:br>
              <a:rPr lang="en-US" cap="none" dirty="0" smtClean="0"/>
            </a:br>
            <a:endParaRPr lang="en-US" cap="none" dirty="0"/>
          </a:p>
        </p:txBody>
      </p:sp>
    </p:spTree>
    <p:extLst>
      <p:ext uri="{BB962C8B-B14F-4D97-AF65-F5344CB8AC3E}">
        <p14:creationId xmlns:p14="http://schemas.microsoft.com/office/powerpoint/2010/main" val="3565582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DEVELOPMENT </a:t>
            </a:r>
            <a:r>
              <a:rPr lang="en-US" dirty="0" smtClean="0"/>
              <a:t>COSTS</a:t>
            </a:r>
            <a:endParaRPr lang="en-US" cap="none" dirty="0"/>
          </a:p>
        </p:txBody>
      </p:sp>
      <p:sp>
        <p:nvSpPr>
          <p:cNvPr id="3" name="Content Placeholder 2"/>
          <p:cNvSpPr>
            <a:spLocks noGrp="1"/>
          </p:cNvSpPr>
          <p:nvPr>
            <p:ph idx="1"/>
          </p:nvPr>
        </p:nvSpPr>
        <p:spPr/>
        <p:txBody>
          <a:bodyPr/>
          <a:lstStyle/>
          <a:p>
            <a:r>
              <a:rPr lang="en-US" dirty="0" smtClean="0"/>
              <a:t>Tools</a:t>
            </a:r>
          </a:p>
          <a:p>
            <a:r>
              <a:rPr lang="en-US" dirty="0" smtClean="0"/>
              <a:t>API</a:t>
            </a:r>
            <a:endParaRPr lang="en-US" dirty="0"/>
          </a:p>
          <a:p>
            <a:r>
              <a:rPr lang="en-US" dirty="0" smtClean="0"/>
              <a:t>Documentation</a:t>
            </a:r>
            <a:endParaRPr lang="en-US" dirty="0"/>
          </a:p>
        </p:txBody>
      </p:sp>
    </p:spTree>
    <p:extLst>
      <p:ext uri="{BB962C8B-B14F-4D97-AF65-F5344CB8AC3E}">
        <p14:creationId xmlns:p14="http://schemas.microsoft.com/office/powerpoint/2010/main" val="220574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3" name="Title 2"/>
          <p:cNvSpPr>
            <a:spLocks noGrp="1"/>
          </p:cNvSpPr>
          <p:nvPr>
            <p:ph type="title"/>
          </p:nvPr>
        </p:nvSpPr>
        <p:spPr/>
        <p:txBody>
          <a:bodyPr/>
          <a:lstStyle/>
          <a:p>
            <a:r>
              <a:rPr lang="en-US" dirty="0" err="1" smtClean="0"/>
              <a:t>ReMOVING</a:t>
            </a:r>
            <a:r>
              <a:rPr lang="en-US" dirty="0" smtClean="0"/>
              <a:t> CPU BOTTLENECKS</a:t>
            </a:r>
            <a:r>
              <a:rPr lang="en-US" cap="none" dirty="0" smtClean="0"/>
              <a:t> </a:t>
            </a:r>
            <a:br>
              <a:rPr lang="en-US" cap="none" dirty="0" smtClean="0"/>
            </a:br>
            <a:r>
              <a:rPr lang="en-US" cap="none" dirty="0" smtClean="0"/>
              <a:t/>
            </a:r>
            <a:br>
              <a:rPr lang="en-US" cap="none" dirty="0" smtClean="0"/>
            </a:br>
            <a:endParaRPr lang="en-US" cap="none" dirty="0"/>
          </a:p>
        </p:txBody>
      </p:sp>
    </p:spTree>
    <p:extLst>
      <p:ext uri="{BB962C8B-B14F-4D97-AF65-F5344CB8AC3E}">
        <p14:creationId xmlns:p14="http://schemas.microsoft.com/office/powerpoint/2010/main" val="2815301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DEVELOPMENT </a:t>
            </a:r>
            <a:r>
              <a:rPr lang="en-US" dirty="0" smtClean="0"/>
              <a:t>COSTS | </a:t>
            </a:r>
            <a:r>
              <a:rPr lang="en-US" cap="none" dirty="0" smtClean="0"/>
              <a:t>Tools</a:t>
            </a:r>
            <a:endParaRPr lang="en-US" cap="none" dirty="0"/>
          </a:p>
        </p:txBody>
      </p:sp>
      <p:sp>
        <p:nvSpPr>
          <p:cNvPr id="3" name="Content Placeholder 2"/>
          <p:cNvSpPr>
            <a:spLocks noGrp="1"/>
          </p:cNvSpPr>
          <p:nvPr>
            <p:ph idx="1"/>
          </p:nvPr>
        </p:nvSpPr>
        <p:spPr/>
        <p:txBody>
          <a:bodyPr/>
          <a:lstStyle/>
          <a:p>
            <a:r>
              <a:rPr lang="en-US" dirty="0" err="1" smtClean="0"/>
              <a:t>CodeAnalyst</a:t>
            </a:r>
            <a:r>
              <a:rPr lang="en-US" dirty="0" smtClean="0"/>
              <a:t>, to detect the CPU bottlenecks</a:t>
            </a:r>
          </a:p>
          <a:p>
            <a:r>
              <a:rPr lang="en-US" dirty="0" err="1" smtClean="0"/>
              <a:t>gDEBugger</a:t>
            </a:r>
            <a:r>
              <a:rPr lang="en-US" dirty="0" smtClean="0"/>
              <a:t>, for </a:t>
            </a:r>
            <a:r>
              <a:rPr lang="en-US" dirty="0" err="1" smtClean="0"/>
              <a:t>OpenCL</a:t>
            </a:r>
            <a:r>
              <a:rPr lang="en-US" dirty="0" smtClean="0"/>
              <a:t> and OpenGL debugging</a:t>
            </a:r>
          </a:p>
          <a:p>
            <a:r>
              <a:rPr lang="en-US" dirty="0" smtClean="0"/>
              <a:t>APP Profiler, for </a:t>
            </a:r>
            <a:r>
              <a:rPr lang="en-US" dirty="0" err="1" smtClean="0"/>
              <a:t>OpenCL</a:t>
            </a:r>
            <a:r>
              <a:rPr lang="en-US" dirty="0" smtClean="0"/>
              <a:t> profiling</a:t>
            </a:r>
          </a:p>
          <a:p>
            <a:r>
              <a:rPr lang="en-US" dirty="0" smtClean="0"/>
              <a:t>Etc.</a:t>
            </a:r>
          </a:p>
          <a:p>
            <a:endParaRPr lang="en-US" dirty="0"/>
          </a:p>
        </p:txBody>
      </p:sp>
    </p:spTree>
    <p:extLst>
      <p:ext uri="{BB962C8B-B14F-4D97-AF65-F5344CB8AC3E}">
        <p14:creationId xmlns:p14="http://schemas.microsoft.com/office/powerpoint/2010/main" val="1141443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DEVELOPMENT </a:t>
            </a:r>
            <a:r>
              <a:rPr lang="en-US" dirty="0" smtClean="0"/>
              <a:t>COSTS | </a:t>
            </a:r>
            <a:r>
              <a:rPr lang="en-US" cap="none" dirty="0" smtClean="0"/>
              <a:t>API</a:t>
            </a:r>
            <a:endParaRPr lang="en-US" cap="none" dirty="0"/>
          </a:p>
        </p:txBody>
      </p:sp>
      <p:sp>
        <p:nvSpPr>
          <p:cNvPr id="3" name="Content Placeholder 2"/>
          <p:cNvSpPr>
            <a:spLocks noGrp="1"/>
          </p:cNvSpPr>
          <p:nvPr>
            <p:ph idx="1"/>
          </p:nvPr>
        </p:nvSpPr>
        <p:spPr/>
        <p:txBody>
          <a:bodyPr/>
          <a:lstStyle/>
          <a:p>
            <a:r>
              <a:rPr lang="en-US" dirty="0" err="1" smtClean="0"/>
              <a:t>ARB_debug_output</a:t>
            </a:r>
            <a:endParaRPr lang="en-US" dirty="0"/>
          </a:p>
          <a:p>
            <a:pPr lvl="1"/>
            <a:r>
              <a:rPr lang="en-US" dirty="0" smtClean="0"/>
              <a:t>It will returns descriptive feedback</a:t>
            </a:r>
          </a:p>
          <a:p>
            <a:pPr lvl="1"/>
            <a:r>
              <a:rPr lang="en-US" dirty="0" smtClean="0"/>
              <a:t>Using a breakpoint in the callback function, it will retrieve the location of the error</a:t>
            </a:r>
          </a:p>
          <a:p>
            <a:pPr lvl="1"/>
            <a:r>
              <a:rPr lang="en-US" dirty="0" smtClean="0"/>
              <a:t>Only for the debug context</a:t>
            </a:r>
          </a:p>
          <a:p>
            <a:endParaRPr lang="en-US" dirty="0"/>
          </a:p>
        </p:txBody>
      </p:sp>
    </p:spTree>
    <p:extLst>
      <p:ext uri="{BB962C8B-B14F-4D97-AF65-F5344CB8AC3E}">
        <p14:creationId xmlns:p14="http://schemas.microsoft.com/office/powerpoint/2010/main" val="214044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DEVELOPMENT </a:t>
            </a:r>
            <a:r>
              <a:rPr lang="en-US" dirty="0" smtClean="0"/>
              <a:t>COSTS | </a:t>
            </a:r>
            <a:r>
              <a:rPr lang="en-US" cap="none" dirty="0" smtClean="0"/>
              <a:t>Documentation</a:t>
            </a:r>
            <a:endParaRPr lang="en-US" cap="none" dirty="0"/>
          </a:p>
        </p:txBody>
      </p:sp>
      <p:sp>
        <p:nvSpPr>
          <p:cNvPr id="3" name="Content Placeholder 2"/>
          <p:cNvSpPr>
            <a:spLocks noGrp="1"/>
          </p:cNvSpPr>
          <p:nvPr>
            <p:ph idx="1"/>
          </p:nvPr>
        </p:nvSpPr>
        <p:spPr/>
        <p:txBody>
          <a:bodyPr/>
          <a:lstStyle/>
          <a:p>
            <a:r>
              <a:rPr lang="en-US" dirty="0" err="1" smtClean="0"/>
              <a:t>FirePro</a:t>
            </a:r>
            <a:r>
              <a:rPr lang="en-US" dirty="0" smtClean="0"/>
              <a:t> SDK</a:t>
            </a:r>
          </a:p>
          <a:p>
            <a:pPr lvl="1"/>
            <a:r>
              <a:rPr lang="en-US" dirty="0" smtClean="0"/>
              <a:t>Frame lock</a:t>
            </a:r>
          </a:p>
          <a:p>
            <a:pPr lvl="1"/>
            <a:r>
              <a:rPr lang="en-US" dirty="0" smtClean="0"/>
              <a:t>Quad buffer stereo</a:t>
            </a:r>
          </a:p>
          <a:p>
            <a:pPr lvl="1"/>
            <a:r>
              <a:rPr lang="en-US" dirty="0" smtClean="0"/>
              <a:t>Bi-directional transfer</a:t>
            </a:r>
          </a:p>
          <a:p>
            <a:pPr lvl="1"/>
            <a:r>
              <a:rPr lang="en-US" dirty="0" smtClean="0"/>
              <a:t>Multi draw indirect</a:t>
            </a:r>
          </a:p>
          <a:p>
            <a:pPr lvl="1"/>
            <a:r>
              <a:rPr lang="en-US" dirty="0" smtClean="0"/>
              <a:t>Sparse texture</a:t>
            </a:r>
          </a:p>
          <a:p>
            <a:pPr lvl="1"/>
            <a:r>
              <a:rPr lang="en-US" dirty="0" smtClean="0"/>
              <a:t>Tessellation</a:t>
            </a:r>
          </a:p>
          <a:p>
            <a:pPr lvl="2"/>
            <a:r>
              <a:rPr lang="en-US" dirty="0" smtClean="0"/>
              <a:t>Beta release, work in progress!</a:t>
            </a:r>
          </a:p>
          <a:p>
            <a:pPr marL="0" indent="0">
              <a:buNone/>
            </a:pPr>
            <a:endParaRPr lang="en-US" dirty="0"/>
          </a:p>
          <a:p>
            <a:r>
              <a:rPr lang="en-US" dirty="0" smtClean="0"/>
              <a:t>We need your feedback!</a:t>
            </a:r>
            <a:endParaRPr lang="en-US" dirty="0"/>
          </a:p>
        </p:txBody>
      </p:sp>
    </p:spTree>
    <p:extLst>
      <p:ext uri="{BB962C8B-B14F-4D97-AF65-F5344CB8AC3E}">
        <p14:creationId xmlns:p14="http://schemas.microsoft.com/office/powerpoint/2010/main" val="4228203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DEVELOPMENT </a:t>
            </a:r>
            <a:r>
              <a:rPr lang="en-US" dirty="0" smtClean="0"/>
              <a:t>COSTS | </a:t>
            </a:r>
            <a:r>
              <a:rPr lang="en-US" cap="none" dirty="0" smtClean="0"/>
              <a:t>Documentation</a:t>
            </a:r>
            <a:endParaRPr lang="en-US" cap="none" dirty="0"/>
          </a:p>
        </p:txBody>
      </p:sp>
      <p:sp>
        <p:nvSpPr>
          <p:cNvPr id="3" name="Content Placeholder 2"/>
          <p:cNvSpPr>
            <a:spLocks noGrp="1"/>
          </p:cNvSpPr>
          <p:nvPr>
            <p:ph idx="1"/>
          </p:nvPr>
        </p:nvSpPr>
        <p:spPr/>
        <p:txBody>
          <a:bodyPr/>
          <a:lstStyle/>
          <a:p>
            <a:r>
              <a:rPr lang="en-US" dirty="0" err="1" smtClean="0"/>
              <a:t>FirePro</a:t>
            </a:r>
            <a:r>
              <a:rPr lang="en-US" dirty="0" smtClean="0"/>
              <a:t> SDK</a:t>
            </a:r>
          </a:p>
          <a:p>
            <a:pPr lvl="1"/>
            <a:r>
              <a:rPr lang="en-US" dirty="0" smtClean="0"/>
              <a:t>Frame lock</a:t>
            </a:r>
          </a:p>
          <a:p>
            <a:pPr lvl="1"/>
            <a:r>
              <a:rPr lang="en-US" dirty="0" smtClean="0"/>
              <a:t>Quad buffer stereo</a:t>
            </a:r>
          </a:p>
          <a:p>
            <a:pPr lvl="1"/>
            <a:r>
              <a:rPr lang="en-US" dirty="0" smtClean="0"/>
              <a:t>Bi-directional transfer</a:t>
            </a:r>
          </a:p>
          <a:p>
            <a:pPr lvl="1"/>
            <a:r>
              <a:rPr lang="en-US" dirty="0" smtClean="0"/>
              <a:t>Multi draw indirect</a:t>
            </a:r>
          </a:p>
          <a:p>
            <a:pPr lvl="1"/>
            <a:r>
              <a:rPr lang="en-US" dirty="0" smtClean="0"/>
              <a:t>Sparse texture</a:t>
            </a:r>
          </a:p>
          <a:p>
            <a:pPr lvl="1"/>
            <a:r>
              <a:rPr lang="en-US" dirty="0" smtClean="0"/>
              <a:t>Tessellation</a:t>
            </a:r>
          </a:p>
          <a:p>
            <a:pPr lvl="2"/>
            <a:r>
              <a:rPr lang="en-US" dirty="0" smtClean="0"/>
              <a:t>Beta release, work in progress!</a:t>
            </a:r>
          </a:p>
          <a:p>
            <a:pPr marL="0" indent="0">
              <a:buNone/>
            </a:pPr>
            <a:endParaRPr lang="en-US" dirty="0"/>
          </a:p>
          <a:p>
            <a:r>
              <a:rPr lang="en-US" dirty="0" smtClean="0"/>
              <a:t>We need your feedback!</a:t>
            </a:r>
            <a:endParaRPr lang="en-US" dirty="0"/>
          </a:p>
        </p:txBody>
      </p:sp>
    </p:spTree>
    <p:extLst>
      <p:ext uri="{BB962C8B-B14F-4D97-AF65-F5344CB8AC3E}">
        <p14:creationId xmlns:p14="http://schemas.microsoft.com/office/powerpoint/2010/main" val="223979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WORDS</a:t>
            </a:r>
            <a:endParaRPr lang="en-US" cap="none" dirty="0"/>
          </a:p>
        </p:txBody>
      </p:sp>
      <p:sp>
        <p:nvSpPr>
          <p:cNvPr id="3" name="Content Placeholder 2"/>
          <p:cNvSpPr>
            <a:spLocks noGrp="1"/>
          </p:cNvSpPr>
          <p:nvPr>
            <p:ph idx="1"/>
          </p:nvPr>
        </p:nvSpPr>
        <p:spPr/>
        <p:txBody>
          <a:bodyPr/>
          <a:lstStyle/>
          <a:p>
            <a:r>
              <a:rPr lang="en-GB" dirty="0"/>
              <a:t>Southern Islands is AMD contribution to the computer graphics </a:t>
            </a:r>
            <a:r>
              <a:rPr lang="en-GB" dirty="0" smtClean="0"/>
              <a:t>community</a:t>
            </a:r>
          </a:p>
          <a:p>
            <a:endParaRPr lang="en-GB" dirty="0"/>
          </a:p>
          <a:p>
            <a:r>
              <a:rPr lang="en-GB" dirty="0"/>
              <a:t>Help us </a:t>
            </a:r>
            <a:r>
              <a:rPr lang="en-GB" dirty="0" smtClean="0"/>
              <a:t>contributing by contacting </a:t>
            </a:r>
            <a:r>
              <a:rPr lang="en-GB" dirty="0"/>
              <a:t>us </a:t>
            </a:r>
            <a:r>
              <a:rPr lang="en-GB" dirty="0" smtClean="0"/>
              <a:t>about:</a:t>
            </a:r>
          </a:p>
          <a:p>
            <a:pPr lvl="1"/>
            <a:r>
              <a:rPr lang="en-GB" dirty="0" smtClean="0"/>
              <a:t>Your </a:t>
            </a:r>
            <a:r>
              <a:rPr lang="en-GB" dirty="0"/>
              <a:t>use </a:t>
            </a:r>
            <a:r>
              <a:rPr lang="en-GB" dirty="0" smtClean="0"/>
              <a:t>cases</a:t>
            </a:r>
          </a:p>
          <a:p>
            <a:pPr lvl="1"/>
            <a:r>
              <a:rPr lang="en-GB" dirty="0" smtClean="0"/>
              <a:t>Issues </a:t>
            </a:r>
          </a:p>
          <a:p>
            <a:pPr lvl="1"/>
            <a:r>
              <a:rPr lang="en-GB" dirty="0" smtClean="0"/>
              <a:t>Needs</a:t>
            </a:r>
            <a:endParaRPr lang="en-GB" dirty="0"/>
          </a:p>
        </p:txBody>
      </p:sp>
    </p:spTree>
    <p:extLst>
      <p:ext uri="{BB962C8B-B14F-4D97-AF65-F5344CB8AC3E}">
        <p14:creationId xmlns:p14="http://schemas.microsoft.com/office/powerpoint/2010/main" val="4228081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42586" y="2301339"/>
            <a:ext cx="1920240" cy="480060"/>
          </a:xfrm>
        </p:spPr>
        <p:txBody>
          <a:bodyPr anchor="ctr"/>
          <a:lstStyle/>
          <a:p>
            <a:r>
              <a:rPr lang="en-US" sz="2000" dirty="0" smtClean="0"/>
              <a:t>Thank you</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71048"/>
            <a:ext cx="4114800" cy="41148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cap="none" dirty="0"/>
          </a:p>
        </p:txBody>
      </p:sp>
      <p:sp>
        <p:nvSpPr>
          <p:cNvPr id="3" name="Content Placeholder 2"/>
          <p:cNvSpPr>
            <a:spLocks noGrp="1"/>
          </p:cNvSpPr>
          <p:nvPr>
            <p:ph idx="1"/>
          </p:nvPr>
        </p:nvSpPr>
        <p:spPr/>
        <p:txBody>
          <a:bodyPr/>
          <a:lstStyle/>
          <a:p>
            <a:r>
              <a:rPr lang="en-GB" dirty="0" smtClean="0"/>
              <a:t>[Masserann2012] Indexing Multiple Vertex Arrays</a:t>
            </a:r>
          </a:p>
          <a:p>
            <a:pPr lvl="1"/>
            <a:r>
              <a:rPr lang="en-GB" dirty="0" smtClean="0"/>
              <a:t>Arnaud </a:t>
            </a:r>
            <a:r>
              <a:rPr lang="en-GB" dirty="0" err="1" smtClean="0"/>
              <a:t>Masserann</a:t>
            </a:r>
            <a:r>
              <a:rPr lang="en-GB" dirty="0" smtClean="0"/>
              <a:t>, OpenGL Insights, Chapter 26, 2012</a:t>
            </a:r>
          </a:p>
          <a:p>
            <a:r>
              <a:rPr lang="en-GB" dirty="0" smtClean="0"/>
              <a:t>[Herubel2012</a:t>
            </a:r>
            <a:r>
              <a:rPr lang="en-GB" dirty="0"/>
              <a:t>] An </a:t>
            </a:r>
            <a:r>
              <a:rPr lang="en-GB" dirty="0" smtClean="0"/>
              <a:t>OpenGL-Friendly Geometry File Format and its Maya Exporter</a:t>
            </a:r>
          </a:p>
          <a:p>
            <a:pPr lvl="1"/>
            <a:r>
              <a:rPr lang="en-GB" dirty="0" err="1" smtClean="0"/>
              <a:t>Adrien</a:t>
            </a:r>
            <a:r>
              <a:rPr lang="en-GB" dirty="0" smtClean="0"/>
              <a:t> </a:t>
            </a:r>
            <a:r>
              <a:rPr lang="en-GB" dirty="0" err="1" smtClean="0"/>
              <a:t>Herubel</a:t>
            </a:r>
            <a:r>
              <a:rPr lang="en-GB" dirty="0" smtClean="0"/>
              <a:t> and </a:t>
            </a:r>
            <a:r>
              <a:rPr lang="en-GB" dirty="0" err="1" smtClean="0"/>
              <a:t>Venceslas</a:t>
            </a:r>
            <a:r>
              <a:rPr lang="en-GB" dirty="0" smtClean="0"/>
              <a:t> </a:t>
            </a:r>
            <a:r>
              <a:rPr lang="en-GB" dirty="0" err="1" smtClean="0"/>
              <a:t>Biri</a:t>
            </a:r>
            <a:r>
              <a:rPr lang="en-GB" dirty="0" smtClean="0"/>
              <a:t>, OpenGL Insights, Chapter 32, 2012</a:t>
            </a:r>
          </a:p>
          <a:p>
            <a:r>
              <a:rPr lang="en-GB" dirty="0" smtClean="0"/>
              <a:t>[Rakos2012] Programmable Vertex Pulling</a:t>
            </a:r>
          </a:p>
          <a:p>
            <a:pPr lvl="1"/>
            <a:r>
              <a:rPr lang="en-GB" dirty="0" smtClean="0"/>
              <a:t>Daniel </a:t>
            </a:r>
            <a:r>
              <a:rPr lang="en-GB" dirty="0" err="1" smtClean="0"/>
              <a:t>Rakos</a:t>
            </a:r>
            <a:r>
              <a:rPr lang="en-GB" dirty="0" smtClean="0"/>
              <a:t>, OpenGL Insights, Chapter 21, 2012</a:t>
            </a:r>
          </a:p>
          <a:p>
            <a:r>
              <a:rPr lang="en-GB" dirty="0" smtClean="0"/>
              <a:t>[Crassin2011] Interactive Indirect Illumination using Voxel Cone Tracing</a:t>
            </a:r>
          </a:p>
          <a:p>
            <a:pPr lvl="1"/>
            <a:r>
              <a:rPr lang="en-GB" dirty="0" smtClean="0"/>
              <a:t>Cyril </a:t>
            </a:r>
            <a:r>
              <a:rPr lang="en-GB" dirty="0" err="1" smtClean="0"/>
              <a:t>Crassin</a:t>
            </a:r>
            <a:r>
              <a:rPr lang="en-GB" dirty="0" smtClean="0"/>
              <a:t>, </a:t>
            </a:r>
            <a:r>
              <a:rPr lang="en-GB" dirty="0" err="1" smtClean="0"/>
              <a:t>Fabrice</a:t>
            </a:r>
            <a:r>
              <a:rPr lang="en-GB" dirty="0" smtClean="0"/>
              <a:t> </a:t>
            </a:r>
            <a:r>
              <a:rPr lang="en-GB" dirty="0" err="1" smtClean="0"/>
              <a:t>Neyret</a:t>
            </a:r>
            <a:r>
              <a:rPr lang="en-GB" dirty="0" smtClean="0"/>
              <a:t>, Miguel </a:t>
            </a:r>
            <a:r>
              <a:rPr lang="en-GB" dirty="0" err="1" smtClean="0"/>
              <a:t>Saintz</a:t>
            </a:r>
            <a:r>
              <a:rPr lang="en-GB" dirty="0" smtClean="0"/>
              <a:t>, Simon Green, </a:t>
            </a:r>
            <a:r>
              <a:rPr lang="en-GB" dirty="0" err="1" smtClean="0"/>
              <a:t>Elmar</a:t>
            </a:r>
            <a:r>
              <a:rPr lang="en-GB" dirty="0" smtClean="0"/>
              <a:t> </a:t>
            </a:r>
            <a:r>
              <a:rPr lang="en-GB" dirty="0" err="1" smtClean="0"/>
              <a:t>Eisemann</a:t>
            </a:r>
            <a:r>
              <a:rPr lang="en-GB" dirty="0" smtClean="0"/>
              <a:t>, Computer Graphics Forum</a:t>
            </a:r>
          </a:p>
          <a:p>
            <a:r>
              <a:rPr lang="en-GB" dirty="0" smtClean="0"/>
              <a:t>[Hilaire2012</a:t>
            </a:r>
            <a:r>
              <a:rPr lang="en-GB" dirty="0"/>
              <a:t>] </a:t>
            </a:r>
            <a:r>
              <a:rPr lang="en-GB" dirty="0" smtClean="0"/>
              <a:t>Improving Performance by Reducing Calls to the Driver</a:t>
            </a:r>
            <a:endParaRPr lang="en-GB" dirty="0"/>
          </a:p>
          <a:p>
            <a:pPr lvl="1"/>
            <a:r>
              <a:rPr lang="en-GB" dirty="0" err="1" smtClean="0"/>
              <a:t>Sebastien</a:t>
            </a:r>
            <a:r>
              <a:rPr lang="en-GB" dirty="0" smtClean="0"/>
              <a:t> </a:t>
            </a:r>
            <a:r>
              <a:rPr lang="en-GB" dirty="0" err="1" smtClean="0"/>
              <a:t>Hillaire</a:t>
            </a:r>
            <a:r>
              <a:rPr lang="en-GB" dirty="0" smtClean="0"/>
              <a:t>, </a:t>
            </a:r>
            <a:r>
              <a:rPr lang="en-GB" dirty="0"/>
              <a:t>OpenGL Insights, Chapter </a:t>
            </a:r>
            <a:r>
              <a:rPr lang="en-GB" dirty="0" smtClean="0"/>
              <a:t>25, 2012</a:t>
            </a:r>
          </a:p>
          <a:p>
            <a:r>
              <a:rPr lang="en-GB" dirty="0" smtClean="0"/>
              <a:t>[Eisemann2011] Real-Time Shadows</a:t>
            </a:r>
          </a:p>
          <a:p>
            <a:pPr lvl="1"/>
            <a:r>
              <a:rPr lang="en-GB" dirty="0" err="1" smtClean="0"/>
              <a:t>Elmar</a:t>
            </a:r>
            <a:r>
              <a:rPr lang="en-GB" dirty="0" smtClean="0"/>
              <a:t> </a:t>
            </a:r>
            <a:r>
              <a:rPr lang="en-GB" dirty="0" err="1" smtClean="0"/>
              <a:t>Eisemann</a:t>
            </a:r>
            <a:r>
              <a:rPr lang="en-GB" dirty="0" smtClean="0"/>
              <a:t>, Michael </a:t>
            </a:r>
            <a:r>
              <a:rPr lang="en-GB" dirty="0" err="1" smtClean="0"/>
              <a:t>Schwatz</a:t>
            </a:r>
            <a:r>
              <a:rPr lang="en-GB" dirty="0" smtClean="0"/>
              <a:t>, ULF </a:t>
            </a:r>
            <a:r>
              <a:rPr lang="en-GB" dirty="0" err="1" smtClean="0"/>
              <a:t>Assarsson</a:t>
            </a:r>
            <a:r>
              <a:rPr lang="en-GB" dirty="0" smtClean="0"/>
              <a:t>, </a:t>
            </a:r>
            <a:r>
              <a:rPr lang="en-GB" dirty="0" err="1" smtClean="0"/>
              <a:t>Micheal</a:t>
            </a:r>
            <a:r>
              <a:rPr lang="en-GB" dirty="0" smtClean="0"/>
              <a:t> </a:t>
            </a:r>
            <a:r>
              <a:rPr lang="en-GB" dirty="0" err="1" smtClean="0"/>
              <a:t>Wimmer</a:t>
            </a:r>
            <a:r>
              <a:rPr lang="en-GB" dirty="0" smtClean="0"/>
              <a:t>. CRC Press</a:t>
            </a:r>
            <a:endParaRPr lang="en-GB" dirty="0"/>
          </a:p>
          <a:p>
            <a:pPr lvl="1"/>
            <a:endParaRPr lang="en-GB" dirty="0" smtClean="0"/>
          </a:p>
          <a:p>
            <a:endParaRPr lang="en-GB" dirty="0"/>
          </a:p>
        </p:txBody>
      </p:sp>
    </p:spTree>
    <p:extLst>
      <p:ext uri="{BB962C8B-B14F-4D97-AF65-F5344CB8AC3E}">
        <p14:creationId xmlns:p14="http://schemas.microsoft.com/office/powerpoint/2010/main" val="3086651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b"/>
          <a:lstStyle/>
          <a:p>
            <a:pPr marL="0" lvl="0" indent="0">
              <a:lnSpc>
                <a:spcPct val="100000"/>
              </a:lnSpc>
              <a:buNone/>
            </a:pPr>
            <a:r>
              <a:rPr lang="en-US" sz="1000" b="1" dirty="0" smtClean="0"/>
              <a:t>Trademark Attribution</a:t>
            </a:r>
          </a:p>
          <a:p>
            <a:pPr marL="0" indent="0">
              <a:buNone/>
            </a:pPr>
            <a:r>
              <a:rPr lang="en-US" sz="1000" dirty="0" smtClean="0"/>
              <a:t>© Copyright 2012 Advanced Micro Devices, Inc. All rights reserved. AMD, the AMD Arrow logo, </a:t>
            </a:r>
            <a:r>
              <a:rPr lang="en-US" sz="1000" dirty="0" err="1" smtClean="0"/>
              <a:t>FirePro</a:t>
            </a:r>
            <a:r>
              <a:rPr lang="en-US" sz="1000" dirty="0" smtClean="0"/>
              <a:t>, the </a:t>
            </a:r>
            <a:r>
              <a:rPr lang="en-US" sz="1000" dirty="0" err="1" smtClean="0"/>
              <a:t>FirePro</a:t>
            </a:r>
            <a:r>
              <a:rPr lang="en-US" sz="1000" dirty="0" smtClean="0"/>
              <a:t> logo, Catalyst, </a:t>
            </a:r>
            <a:r>
              <a:rPr lang="en-US" sz="1000" dirty="0" err="1" smtClean="0"/>
              <a:t>CrossFire</a:t>
            </a:r>
            <a:r>
              <a:rPr lang="en-US" sz="1000" dirty="0" smtClean="0"/>
              <a:t>, and combinations thereof are trademarks of Advanced Micro Devices, Inc. Microsoft, Windows, Windows Vista, and DirectX are registered trademarks of Microsoft Corporation in the United States and other jurisdictions. Other names are for informational purposes only and may be trademarks of their respective owners. Models provided courtesy of </a:t>
            </a:r>
            <a:r>
              <a:rPr lang="en-US" sz="1000" dirty="0" err="1" smtClean="0"/>
              <a:t>TurboSquid</a:t>
            </a:r>
            <a:r>
              <a:rPr lang="en-US" sz="1000" dirty="0" smtClean="0"/>
              <a:t> and its vendors.</a:t>
            </a:r>
          </a:p>
          <a:p>
            <a:pPr marL="0" lvl="0" indent="0">
              <a:lnSpc>
                <a:spcPct val="100000"/>
              </a:lnSpc>
              <a:buNone/>
            </a:pPr>
            <a:endParaRPr 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CPU BOTTLENECKS | </a:t>
            </a:r>
            <a:r>
              <a:rPr lang="en-US" cap="none" dirty="0" smtClean="0"/>
              <a:t>GLSL compile time</a:t>
            </a:r>
            <a:endParaRPr lang="en-US" cap="none" dirty="0"/>
          </a:p>
        </p:txBody>
      </p:sp>
      <p:sp>
        <p:nvSpPr>
          <p:cNvPr id="3" name="Content Placeholder 2"/>
          <p:cNvSpPr>
            <a:spLocks noGrp="1"/>
          </p:cNvSpPr>
          <p:nvPr>
            <p:ph idx="1"/>
          </p:nvPr>
        </p:nvSpPr>
        <p:spPr/>
        <p:txBody>
          <a:bodyPr/>
          <a:lstStyle/>
          <a:p>
            <a:r>
              <a:rPr lang="en-US" dirty="0" smtClean="0"/>
              <a:t>GLSL compile time is too long? Parallelized it!</a:t>
            </a:r>
          </a:p>
          <a:p>
            <a:pPr lvl="1"/>
            <a:r>
              <a:rPr lang="en-US" dirty="0" smtClean="0"/>
              <a:t>The implementation is multithreaded</a:t>
            </a:r>
          </a:p>
          <a:p>
            <a:pPr lvl="1"/>
            <a:r>
              <a:rPr lang="en-US" dirty="0" smtClean="0"/>
              <a:t>Don’t query the compilation results after each </a:t>
            </a:r>
            <a:r>
              <a:rPr lang="en-US" dirty="0" err="1" smtClean="0"/>
              <a:t>glCompilerShader</a:t>
            </a:r>
            <a:r>
              <a:rPr lang="en-US" dirty="0" smtClean="0"/>
              <a:t> or </a:t>
            </a:r>
            <a:r>
              <a:rPr lang="en-US" dirty="0" err="1" smtClean="0"/>
              <a:t>glLinkProgram</a:t>
            </a:r>
            <a:endParaRPr lang="en-US" dirty="0" smtClean="0"/>
          </a:p>
          <a:p>
            <a:pPr lvl="1"/>
            <a:r>
              <a:rPr lang="en-US" dirty="0" smtClean="0"/>
              <a:t>Compile all and then query all</a:t>
            </a:r>
          </a:p>
          <a:p>
            <a:pPr lvl="1"/>
            <a:r>
              <a:rPr lang="en-US" dirty="0" smtClean="0"/>
              <a:t>Same principals for program linking</a:t>
            </a:r>
          </a:p>
          <a:p>
            <a:pPr lvl="1"/>
            <a:endParaRPr lang="en-US" dirty="0"/>
          </a:p>
        </p:txBody>
      </p:sp>
    </p:spTree>
    <p:extLst>
      <p:ext uri="{BB962C8B-B14F-4D97-AF65-F5344CB8AC3E}">
        <p14:creationId xmlns:p14="http://schemas.microsoft.com/office/powerpoint/2010/main" val="3723664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a:t>GLSL compile time</a:t>
            </a:r>
          </a:p>
        </p:txBody>
      </p:sp>
      <p:sp>
        <p:nvSpPr>
          <p:cNvPr id="4" name="Text Placeholder 3"/>
          <p:cNvSpPr>
            <a:spLocks noGrp="1"/>
          </p:cNvSpPr>
          <p:nvPr>
            <p:ph type="body" idx="1"/>
          </p:nvPr>
        </p:nvSpPr>
        <p:spPr/>
        <p:txBody>
          <a:bodyPr/>
          <a:lstStyle/>
          <a:p>
            <a:r>
              <a:rPr lang="en-US" dirty="0" smtClean="0"/>
              <a:t>Inefficient: Serialized</a:t>
            </a:r>
            <a:endParaRPr lang="en-US" dirty="0"/>
          </a:p>
        </p:txBody>
      </p:sp>
      <p:sp>
        <p:nvSpPr>
          <p:cNvPr id="5" name="Text Placeholder 4"/>
          <p:cNvSpPr>
            <a:spLocks noGrp="1"/>
          </p:cNvSpPr>
          <p:nvPr>
            <p:ph type="body" sz="quarter" idx="3"/>
          </p:nvPr>
        </p:nvSpPr>
        <p:spPr>
          <a:xfrm>
            <a:off x="4696460" y="644372"/>
            <a:ext cx="4114800" cy="411480"/>
          </a:xfrm>
        </p:spPr>
        <p:txBody>
          <a:bodyPr/>
          <a:lstStyle/>
          <a:p>
            <a:r>
              <a:rPr lang="en-US" dirty="0" smtClean="0"/>
              <a:t>Efficient: Parallelized</a:t>
            </a:r>
            <a:endParaRPr lang="en-US" dirty="0"/>
          </a:p>
        </p:txBody>
      </p:sp>
      <p:sp>
        <p:nvSpPr>
          <p:cNvPr id="3" name="Content Placeholder 2"/>
          <p:cNvSpPr>
            <a:spLocks noGrp="1"/>
          </p:cNvSpPr>
          <p:nvPr>
            <p:ph sz="quarter" idx="10"/>
          </p:nvPr>
        </p:nvSpPr>
        <p:spPr>
          <a:xfrm>
            <a:off x="320040" y="1124193"/>
            <a:ext cx="4114800" cy="3193807"/>
          </a:xfrm>
        </p:spPr>
        <p:txBody>
          <a:bodyPr/>
          <a:lstStyle/>
          <a:p>
            <a:pPr marL="0" indent="0">
              <a:buNone/>
            </a:pPr>
            <a:endParaRPr lang="en-US" dirty="0" smtClean="0">
              <a:latin typeface="Consolas"/>
              <a:cs typeface="Consolas"/>
            </a:endParaRPr>
          </a:p>
          <a:p>
            <a:pPr marL="0" indent="0">
              <a:buNone/>
            </a:pPr>
            <a:r>
              <a:rPr lang="en-US" dirty="0" smtClean="0">
                <a:latin typeface="Consolas"/>
                <a:cs typeface="Consolas"/>
              </a:rPr>
              <a:t>for(</a:t>
            </a:r>
            <a:r>
              <a:rPr lang="en-US" dirty="0" err="1" smtClean="0">
                <a:latin typeface="Consolas"/>
                <a:cs typeface="Consolas"/>
              </a:rPr>
              <a:t>size_t</a:t>
            </a:r>
            <a:r>
              <a:rPr lang="en-US" dirty="0" smtClean="0">
                <a:latin typeface="Consolas"/>
                <a:cs typeface="Consolas"/>
              </a:rPr>
              <a:t> </a:t>
            </a:r>
            <a:r>
              <a:rPr lang="en-US" dirty="0" err="1" smtClean="0">
                <a:latin typeface="Consolas"/>
                <a:cs typeface="Consolas"/>
              </a:rPr>
              <a:t>i</a:t>
            </a:r>
            <a:r>
              <a:rPr lang="en-US" dirty="0" smtClean="0">
                <a:latin typeface="Consolas"/>
                <a:cs typeface="Consolas"/>
              </a:rPr>
              <a:t> = 0; </a:t>
            </a:r>
            <a:r>
              <a:rPr lang="en-US" dirty="0" err="1" smtClean="0">
                <a:latin typeface="Consolas"/>
                <a:cs typeface="Consolas"/>
              </a:rPr>
              <a:t>i</a:t>
            </a:r>
            <a:r>
              <a:rPr lang="en-US" dirty="0" smtClean="0">
                <a:latin typeface="Consolas"/>
                <a:cs typeface="Consolas"/>
              </a:rPr>
              <a:t> </a:t>
            </a:r>
            <a:r>
              <a:rPr lang="en-US" dirty="0">
                <a:latin typeface="Consolas"/>
                <a:cs typeface="Consolas"/>
              </a:rPr>
              <a:t>&lt; </a:t>
            </a:r>
            <a:r>
              <a:rPr lang="en-US" dirty="0" err="1" smtClean="0">
                <a:latin typeface="Consolas"/>
                <a:cs typeface="Consolas"/>
              </a:rPr>
              <a:t>Name.size</a:t>
            </a:r>
            <a:r>
              <a:rPr lang="en-US" dirty="0" smtClean="0">
                <a:latin typeface="Consolas"/>
                <a:cs typeface="Consolas"/>
              </a:rPr>
              <a:t>(); ++</a:t>
            </a:r>
            <a:r>
              <a:rPr lang="en-US" dirty="0" err="1" smtClean="0">
                <a:latin typeface="Consolas"/>
                <a:cs typeface="Consolas"/>
              </a:rPr>
              <a:t>i</a:t>
            </a:r>
            <a:r>
              <a:rPr lang="en-US" dirty="0" smtClean="0">
                <a:latin typeface="Consolas"/>
                <a:cs typeface="Consolas"/>
              </a:rPr>
              <a:t>)</a:t>
            </a:r>
          </a:p>
          <a:p>
            <a:pPr marL="0" indent="0">
              <a:buNone/>
            </a:pP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glCompileShader</a:t>
            </a:r>
            <a:r>
              <a:rPr lang="en-US" dirty="0" smtClean="0">
                <a:latin typeface="Consolas"/>
                <a:cs typeface="Consolas"/>
              </a:rPr>
              <a:t>(Name[</a:t>
            </a:r>
            <a:r>
              <a:rPr lang="en-US" dirty="0" err="1" smtClean="0">
                <a:latin typeface="Consolas"/>
                <a:cs typeface="Consolas"/>
              </a:rPr>
              <a:t>i</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glGetShaderiv</a:t>
            </a:r>
            <a:r>
              <a:rPr lang="en-US" dirty="0" smtClean="0">
                <a:latin typeface="Consolas"/>
                <a:cs typeface="Consolas"/>
              </a:rPr>
              <a:t>(</a:t>
            </a:r>
            <a:r>
              <a:rPr lang="en-US" dirty="0">
                <a:latin typeface="Consolas"/>
                <a:cs typeface="Consolas"/>
              </a:rPr>
              <a:t>Name[</a:t>
            </a:r>
            <a:r>
              <a:rPr lang="en-US" dirty="0" err="1">
                <a:latin typeface="Consolas"/>
                <a:cs typeface="Consolas"/>
              </a:rPr>
              <a:t>i</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GL_COMPILE_STATUS, </a:t>
            </a:r>
          </a:p>
          <a:p>
            <a:pPr marL="0" indent="0">
              <a:buNone/>
            </a:pPr>
            <a:r>
              <a:rPr lang="en-US" dirty="0">
                <a:latin typeface="Consolas"/>
                <a:cs typeface="Consolas"/>
              </a:rPr>
              <a:t> </a:t>
            </a:r>
            <a:r>
              <a:rPr lang="en-US" dirty="0" smtClean="0">
                <a:latin typeface="Consolas"/>
                <a:cs typeface="Consolas"/>
              </a:rPr>
              <a:t>       &amp;Result);</a:t>
            </a:r>
          </a:p>
          <a:p>
            <a:pPr marL="0" indent="0">
              <a:buNone/>
            </a:pPr>
            <a:r>
              <a:rPr lang="en-US" dirty="0">
                <a:latin typeface="Consolas"/>
                <a:cs typeface="Consolas"/>
              </a:rPr>
              <a:t>}</a:t>
            </a:r>
          </a:p>
        </p:txBody>
      </p:sp>
      <p:sp>
        <p:nvSpPr>
          <p:cNvPr id="6" name="Content Placeholder 5"/>
          <p:cNvSpPr>
            <a:spLocks noGrp="1"/>
          </p:cNvSpPr>
          <p:nvPr>
            <p:ph sz="quarter" idx="11"/>
          </p:nvPr>
        </p:nvSpPr>
        <p:spPr>
          <a:xfrm>
            <a:off x="4709160" y="1124193"/>
            <a:ext cx="4114800" cy="3016007"/>
          </a:xfrm>
        </p:spPr>
        <p:txBody>
          <a:bodyPr/>
          <a:lstStyle/>
          <a:p>
            <a:pPr marL="0" indent="0">
              <a:buNone/>
            </a:pPr>
            <a:endParaRPr lang="en-US" dirty="0" smtClean="0">
              <a:latin typeface="Consolas"/>
              <a:cs typeface="Consolas"/>
            </a:endParaRPr>
          </a:p>
          <a:p>
            <a:pPr marL="0" indent="0">
              <a:buNone/>
            </a:pPr>
            <a:r>
              <a:rPr lang="en-US" dirty="0" smtClean="0">
                <a:latin typeface="Consolas"/>
                <a:cs typeface="Consolas"/>
              </a:rPr>
              <a:t>for(</a:t>
            </a:r>
            <a:r>
              <a:rPr lang="en-US" dirty="0" err="1" smtClean="0">
                <a:latin typeface="Consolas"/>
                <a:cs typeface="Consolas"/>
              </a:rPr>
              <a:t>size_t</a:t>
            </a:r>
            <a:r>
              <a:rPr lang="en-US" dirty="0" smtClean="0">
                <a:latin typeface="Consolas"/>
                <a:cs typeface="Consolas"/>
              </a:rPr>
              <a:t> </a:t>
            </a:r>
            <a:r>
              <a:rPr lang="en-US" dirty="0" err="1">
                <a:latin typeface="Consolas"/>
                <a:cs typeface="Consolas"/>
              </a:rPr>
              <a:t>i</a:t>
            </a:r>
            <a:r>
              <a:rPr lang="en-US" dirty="0">
                <a:latin typeface="Consolas"/>
                <a:cs typeface="Consolas"/>
              </a:rPr>
              <a:t> = 0; </a:t>
            </a:r>
            <a:r>
              <a:rPr lang="en-US" dirty="0" err="1">
                <a:latin typeface="Consolas"/>
                <a:cs typeface="Consolas"/>
              </a:rPr>
              <a:t>i</a:t>
            </a:r>
            <a:r>
              <a:rPr lang="en-US" dirty="0">
                <a:latin typeface="Consolas"/>
                <a:cs typeface="Consolas"/>
              </a:rPr>
              <a:t> &lt; </a:t>
            </a:r>
            <a:r>
              <a:rPr lang="en-US" dirty="0" err="1">
                <a:latin typeface="Consolas"/>
                <a:cs typeface="Consolas"/>
              </a:rPr>
              <a:t>Name.size</a:t>
            </a:r>
            <a:r>
              <a:rPr lang="en-US" dirty="0">
                <a:latin typeface="Consolas"/>
                <a:cs typeface="Consolas"/>
              </a:rPr>
              <a:t>(); ++</a:t>
            </a:r>
            <a:r>
              <a:rPr lang="en-US" dirty="0" err="1">
                <a:latin typeface="Consolas"/>
                <a:cs typeface="Consolas"/>
              </a:rPr>
              <a:t>i</a:t>
            </a:r>
            <a:r>
              <a:rPr lang="en-US" dirty="0" smtClean="0">
                <a:latin typeface="Consolas"/>
                <a:cs typeface="Consolas"/>
              </a:rPr>
              <a:t>)</a:t>
            </a:r>
            <a:endParaRPr lang="en-US" dirty="0">
              <a:latin typeface="Consolas"/>
              <a:cs typeface="Consolas"/>
            </a:endParaRPr>
          </a:p>
          <a:p>
            <a:pPr marL="0" indent="0">
              <a:buNone/>
            </a:pPr>
            <a:r>
              <a:rPr lang="en-US" dirty="0" smtClean="0">
                <a:latin typeface="Consolas"/>
                <a:cs typeface="Consolas"/>
              </a:rPr>
              <a:t>    </a:t>
            </a:r>
            <a:r>
              <a:rPr lang="en-US" dirty="0" err="1" smtClean="0">
                <a:latin typeface="Consolas"/>
                <a:cs typeface="Consolas"/>
              </a:rPr>
              <a:t>glCompileShader</a:t>
            </a:r>
            <a:r>
              <a:rPr lang="en-US" dirty="0">
                <a:latin typeface="Consolas"/>
                <a:cs typeface="Consolas"/>
              </a:rPr>
              <a:t>(Name[</a:t>
            </a:r>
            <a:r>
              <a:rPr lang="en-US" dirty="0" err="1">
                <a:latin typeface="Consolas"/>
                <a:cs typeface="Consolas"/>
              </a:rPr>
              <a:t>i</a:t>
            </a:r>
            <a:r>
              <a:rPr lang="en-US" dirty="0">
                <a:latin typeface="Consolas"/>
                <a:cs typeface="Consolas"/>
              </a:rPr>
              <a:t>])</a:t>
            </a:r>
            <a:r>
              <a:rPr lang="en-US" dirty="0" smtClean="0">
                <a:latin typeface="Consolas"/>
                <a:cs typeface="Consolas"/>
              </a:rPr>
              <a:t>;</a:t>
            </a:r>
          </a:p>
          <a:p>
            <a:pPr marL="0" indent="0">
              <a:buNone/>
            </a:pPr>
            <a:r>
              <a:rPr lang="en-US" dirty="0">
                <a:latin typeface="Consolas"/>
                <a:cs typeface="Consolas"/>
              </a:rPr>
              <a:t>f</a:t>
            </a:r>
            <a:r>
              <a:rPr lang="en-US" dirty="0" smtClean="0">
                <a:latin typeface="Consolas"/>
                <a:cs typeface="Consolas"/>
              </a:rPr>
              <a:t>or(</a:t>
            </a:r>
            <a:r>
              <a:rPr lang="en-US" dirty="0" err="1" smtClean="0">
                <a:latin typeface="Consolas"/>
                <a:cs typeface="Consolas"/>
              </a:rPr>
              <a:t>size_t</a:t>
            </a:r>
            <a:r>
              <a:rPr lang="en-US" dirty="0" smtClean="0">
                <a:latin typeface="Consolas"/>
                <a:cs typeface="Consolas"/>
              </a:rPr>
              <a:t> </a:t>
            </a:r>
            <a:r>
              <a:rPr lang="en-US" dirty="0" err="1">
                <a:latin typeface="Consolas"/>
                <a:cs typeface="Consolas"/>
              </a:rPr>
              <a:t>i</a:t>
            </a:r>
            <a:r>
              <a:rPr lang="en-US" dirty="0">
                <a:latin typeface="Consolas"/>
                <a:cs typeface="Consolas"/>
              </a:rPr>
              <a:t> = 0; </a:t>
            </a:r>
            <a:r>
              <a:rPr lang="en-US" dirty="0" err="1">
                <a:latin typeface="Consolas"/>
                <a:cs typeface="Consolas"/>
              </a:rPr>
              <a:t>i</a:t>
            </a:r>
            <a:r>
              <a:rPr lang="en-US" dirty="0">
                <a:latin typeface="Consolas"/>
                <a:cs typeface="Consolas"/>
              </a:rPr>
              <a:t> &lt; </a:t>
            </a:r>
            <a:r>
              <a:rPr lang="en-US" dirty="0" err="1">
                <a:latin typeface="Consolas"/>
                <a:cs typeface="Consolas"/>
              </a:rPr>
              <a:t>Name.size</a:t>
            </a:r>
            <a:r>
              <a:rPr lang="en-US" dirty="0">
                <a:latin typeface="Consolas"/>
                <a:cs typeface="Consolas"/>
              </a:rPr>
              <a:t>(); ++</a:t>
            </a:r>
            <a:r>
              <a:rPr lang="en-US" dirty="0" err="1">
                <a:latin typeface="Consolas"/>
                <a:cs typeface="Consolas"/>
              </a:rPr>
              <a:t>i</a:t>
            </a:r>
            <a:r>
              <a:rPr lang="en-US" dirty="0" smtClean="0">
                <a:latin typeface="Consolas"/>
                <a:cs typeface="Consolas"/>
              </a:rPr>
              <a:t>)</a:t>
            </a:r>
            <a:endParaRPr lang="en-US" dirty="0">
              <a:latin typeface="Consolas"/>
              <a:cs typeface="Consolas"/>
            </a:endParaRPr>
          </a:p>
          <a:p>
            <a:pPr marL="0" indent="0">
              <a:buNone/>
            </a:pPr>
            <a:r>
              <a:rPr lang="en-US" dirty="0" smtClean="0">
                <a:latin typeface="Consolas"/>
                <a:cs typeface="Consolas"/>
              </a:rPr>
              <a:t>    </a:t>
            </a:r>
            <a:r>
              <a:rPr lang="en-US" dirty="0" err="1" smtClean="0">
                <a:latin typeface="Consolas"/>
                <a:cs typeface="Consolas"/>
              </a:rPr>
              <a:t>glGetShaderiv</a:t>
            </a:r>
            <a:r>
              <a:rPr lang="en-US" dirty="0">
                <a:latin typeface="Consolas"/>
                <a:cs typeface="Consolas"/>
              </a:rPr>
              <a:t>(Name[</a:t>
            </a:r>
            <a:r>
              <a:rPr lang="en-US" dirty="0" err="1">
                <a:latin typeface="Consolas"/>
                <a:cs typeface="Consolas"/>
              </a:rPr>
              <a:t>i</a:t>
            </a:r>
            <a:r>
              <a:rPr lang="en-US" dirty="0">
                <a:latin typeface="Consolas"/>
                <a:cs typeface="Consolas"/>
              </a:rPr>
              <a:t>]</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GL_COMPILE_STATUS</a:t>
            </a:r>
            <a:r>
              <a:rPr lang="en-US" dirty="0">
                <a:latin typeface="Consolas"/>
                <a:cs typeface="Consolas"/>
              </a:rPr>
              <a:t>, &amp;Result);</a:t>
            </a:r>
          </a:p>
          <a:p>
            <a:pPr marL="0" indent="0">
              <a:buNone/>
            </a:pPr>
            <a:endParaRPr lang="en-US" dirty="0" smtClean="0">
              <a:latin typeface="Consolas"/>
              <a:cs typeface="Consolas"/>
            </a:endParaRPr>
          </a:p>
          <a:p>
            <a:endParaRPr lang="en-US" dirty="0"/>
          </a:p>
        </p:txBody>
      </p:sp>
    </p:spTree>
    <p:extLst>
      <p:ext uri="{BB962C8B-B14F-4D97-AF65-F5344CB8AC3E}">
        <p14:creationId xmlns:p14="http://schemas.microsoft.com/office/powerpoint/2010/main" val="24736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smtClean="0"/>
              <a:t>Buffer updates</a:t>
            </a:r>
            <a:endParaRPr lang="en-US" cap="none" dirty="0"/>
          </a:p>
        </p:txBody>
      </p:sp>
      <p:sp>
        <p:nvSpPr>
          <p:cNvPr id="3" name="Content Placeholder 2"/>
          <p:cNvSpPr>
            <a:spLocks noGrp="1"/>
          </p:cNvSpPr>
          <p:nvPr>
            <p:ph idx="1"/>
          </p:nvPr>
        </p:nvSpPr>
        <p:spPr/>
        <p:txBody>
          <a:bodyPr/>
          <a:lstStyle/>
          <a:p>
            <a:r>
              <a:rPr lang="en-US" dirty="0" smtClean="0"/>
              <a:t>Uniforms update it too slow? Factorize!</a:t>
            </a:r>
          </a:p>
          <a:p>
            <a:pPr lvl="1"/>
            <a:r>
              <a:rPr lang="en-US" dirty="0" smtClean="0"/>
              <a:t>Sort uniform by the update rate: Per-frame, per-pass, per-</a:t>
            </a:r>
            <a:r>
              <a:rPr lang="en-US" dirty="0" err="1" smtClean="0"/>
              <a:t>shader</a:t>
            </a:r>
            <a:r>
              <a:rPr lang="en-US" dirty="0" smtClean="0"/>
              <a:t>, </a:t>
            </a:r>
            <a:r>
              <a:rPr lang="en-US" dirty="0" err="1" smtClean="0"/>
              <a:t>etc</a:t>
            </a:r>
            <a:endParaRPr lang="en-US" dirty="0" smtClean="0"/>
          </a:p>
          <a:p>
            <a:pPr lvl="1"/>
            <a:r>
              <a:rPr lang="en-US" dirty="0"/>
              <a:t>Cache and update only what’s </a:t>
            </a:r>
            <a:r>
              <a:rPr lang="en-US" dirty="0" smtClean="0"/>
              <a:t>needed</a:t>
            </a:r>
          </a:p>
          <a:p>
            <a:pPr lvl="1"/>
            <a:r>
              <a:rPr lang="en-US" dirty="0" smtClean="0"/>
              <a:t>Batch! Reduce the number buffers and copies</a:t>
            </a:r>
          </a:p>
          <a:p>
            <a:pPr lvl="1"/>
            <a:endParaRPr lang="en-US" dirty="0"/>
          </a:p>
        </p:txBody>
      </p:sp>
    </p:spTree>
    <p:extLst>
      <p:ext uri="{BB962C8B-B14F-4D97-AF65-F5344CB8AC3E}">
        <p14:creationId xmlns:p14="http://schemas.microsoft.com/office/powerpoint/2010/main" val="215965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a:t>Buffer updates</a:t>
            </a:r>
          </a:p>
        </p:txBody>
      </p:sp>
      <p:sp>
        <p:nvSpPr>
          <p:cNvPr id="4" name="Text Placeholder 3"/>
          <p:cNvSpPr>
            <a:spLocks noGrp="1"/>
          </p:cNvSpPr>
          <p:nvPr>
            <p:ph type="body" idx="1"/>
          </p:nvPr>
        </p:nvSpPr>
        <p:spPr/>
        <p:txBody>
          <a:bodyPr/>
          <a:lstStyle/>
          <a:p>
            <a:r>
              <a:rPr lang="en-US" dirty="0" smtClean="0"/>
              <a:t>Inefficient buffer update</a:t>
            </a:r>
            <a:endParaRPr lang="en-US" dirty="0"/>
          </a:p>
        </p:txBody>
      </p:sp>
      <p:sp>
        <p:nvSpPr>
          <p:cNvPr id="5" name="Text Placeholder 4"/>
          <p:cNvSpPr>
            <a:spLocks noGrp="1"/>
          </p:cNvSpPr>
          <p:nvPr>
            <p:ph type="body" sz="quarter" idx="3"/>
          </p:nvPr>
        </p:nvSpPr>
        <p:spPr>
          <a:xfrm>
            <a:off x="4696460" y="644372"/>
            <a:ext cx="4114800" cy="411480"/>
          </a:xfrm>
        </p:spPr>
        <p:txBody>
          <a:bodyPr/>
          <a:lstStyle/>
          <a:p>
            <a:r>
              <a:rPr lang="en-US" dirty="0" smtClean="0"/>
              <a:t>Efficient buffer update</a:t>
            </a:r>
            <a:endParaRPr lang="en-US" dirty="0"/>
          </a:p>
        </p:txBody>
      </p:sp>
      <p:sp>
        <p:nvSpPr>
          <p:cNvPr id="3" name="Content Placeholder 2"/>
          <p:cNvSpPr>
            <a:spLocks noGrp="1"/>
          </p:cNvSpPr>
          <p:nvPr>
            <p:ph sz="quarter" idx="10"/>
          </p:nvPr>
        </p:nvSpPr>
        <p:spPr>
          <a:xfrm>
            <a:off x="320040" y="1124193"/>
            <a:ext cx="4114800" cy="3193807"/>
          </a:xfrm>
        </p:spPr>
        <p:txBody>
          <a:bodyPr/>
          <a:lstStyle/>
          <a:p>
            <a:pPr marL="0" indent="0">
              <a:buNone/>
            </a:pPr>
            <a:r>
              <a:rPr lang="en-US" dirty="0" smtClean="0">
                <a:latin typeface="Consolas"/>
                <a:cs typeface="Consolas"/>
              </a:rPr>
              <a:t>for(</a:t>
            </a:r>
            <a:r>
              <a:rPr lang="en-US" dirty="0" err="1" smtClean="0">
                <a:latin typeface="Consolas"/>
                <a:cs typeface="Consolas"/>
              </a:rPr>
              <a:t>size_t</a:t>
            </a:r>
            <a:r>
              <a:rPr lang="en-US" dirty="0" smtClean="0">
                <a:latin typeface="Consolas"/>
                <a:cs typeface="Consolas"/>
              </a:rPr>
              <a:t> </a:t>
            </a:r>
            <a:r>
              <a:rPr lang="en-US" dirty="0" err="1" smtClean="0">
                <a:latin typeface="Consolas"/>
                <a:cs typeface="Consolas"/>
              </a:rPr>
              <a:t>i</a:t>
            </a:r>
            <a:r>
              <a:rPr lang="en-US" dirty="0" smtClean="0">
                <a:latin typeface="Consolas"/>
                <a:cs typeface="Consolas"/>
              </a:rPr>
              <a:t> = 0; </a:t>
            </a:r>
            <a:r>
              <a:rPr lang="en-US" dirty="0" err="1" smtClean="0">
                <a:latin typeface="Consolas"/>
                <a:cs typeface="Consolas"/>
              </a:rPr>
              <a:t>i</a:t>
            </a:r>
            <a:r>
              <a:rPr lang="en-US" dirty="0" smtClean="0">
                <a:latin typeface="Consolas"/>
                <a:cs typeface="Consolas"/>
              </a:rPr>
              <a:t> </a:t>
            </a:r>
            <a:r>
              <a:rPr lang="en-US" dirty="0">
                <a:latin typeface="Consolas"/>
                <a:cs typeface="Consolas"/>
              </a:rPr>
              <a:t>&lt; </a:t>
            </a:r>
            <a:r>
              <a:rPr lang="en-US" dirty="0" err="1" smtClean="0">
                <a:latin typeface="Consolas"/>
                <a:cs typeface="Consolas"/>
              </a:rPr>
              <a:t>Name.size</a:t>
            </a:r>
            <a:r>
              <a:rPr lang="en-US" dirty="0" smtClean="0">
                <a:latin typeface="Consolas"/>
                <a:cs typeface="Consolas"/>
              </a:rPr>
              <a:t>(); ++</a:t>
            </a:r>
            <a:r>
              <a:rPr lang="en-US" dirty="0" err="1" smtClean="0">
                <a:latin typeface="Consolas"/>
                <a:cs typeface="Consolas"/>
              </a:rPr>
              <a:t>i</a:t>
            </a:r>
            <a:r>
              <a:rPr lang="en-US" dirty="0" smtClean="0">
                <a:latin typeface="Consolas"/>
                <a:cs typeface="Consolas"/>
              </a:rPr>
              <a:t>)</a:t>
            </a:r>
          </a:p>
          <a:p>
            <a:pPr marL="0" indent="0">
              <a:buNone/>
            </a:pP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glBindBuffer</a:t>
            </a:r>
            <a:r>
              <a:rPr lang="en-US" dirty="0" smtClean="0">
                <a:latin typeface="Consolas"/>
                <a:cs typeface="Consolas"/>
              </a:rPr>
              <a:t>(GL_UNIFORM_BUFFER,</a:t>
            </a:r>
          </a:p>
          <a:p>
            <a:pPr marL="0" indent="0">
              <a:buNone/>
            </a:pPr>
            <a:r>
              <a:rPr lang="en-US" dirty="0">
                <a:latin typeface="Consolas"/>
                <a:cs typeface="Consolas"/>
              </a:rPr>
              <a:t> </a:t>
            </a:r>
            <a:r>
              <a:rPr lang="en-US" dirty="0" smtClean="0">
                <a:latin typeface="Consolas"/>
                <a:cs typeface="Consolas"/>
              </a:rPr>
              <a:t>                Name[</a:t>
            </a:r>
            <a:r>
              <a:rPr lang="en-US" dirty="0" err="1" smtClean="0">
                <a:latin typeface="Consolas"/>
                <a:cs typeface="Consolas"/>
              </a:rPr>
              <a:t>i</a:t>
            </a:r>
            <a:r>
              <a:rPr lang="en-US" dirty="0" smtClean="0">
                <a:latin typeface="Consolas"/>
                <a:cs typeface="Consolas"/>
              </a:rPr>
              <a:t>]);</a:t>
            </a:r>
          </a:p>
          <a:p>
            <a:pPr marL="0" indent="0">
              <a:buNone/>
            </a:pPr>
            <a:r>
              <a:rPr lang="en-US" dirty="0">
                <a:latin typeface="Consolas"/>
                <a:cs typeface="Consolas"/>
              </a:rPr>
              <a:t>    void* </a:t>
            </a:r>
            <a:r>
              <a:rPr lang="en-US" dirty="0" err="1">
                <a:latin typeface="Consolas"/>
                <a:cs typeface="Consolas"/>
              </a:rPr>
              <a:t>ptr</a:t>
            </a:r>
            <a:r>
              <a:rPr lang="en-US" dirty="0">
                <a:latin typeface="Consolas"/>
                <a:cs typeface="Consolas"/>
              </a:rPr>
              <a:t> = </a:t>
            </a:r>
            <a:r>
              <a:rPr lang="en-US" dirty="0" err="1" smtClean="0">
                <a:latin typeface="Consolas"/>
                <a:cs typeface="Consolas"/>
              </a:rPr>
              <a:t>glMapBufferRange</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GL_UNIFORM_BUFFER, </a:t>
            </a:r>
          </a:p>
          <a:p>
            <a:pPr marL="0" indent="0">
              <a:buNone/>
            </a:pPr>
            <a:r>
              <a:rPr lang="en-US" dirty="0">
                <a:latin typeface="Consolas"/>
                <a:cs typeface="Consolas"/>
              </a:rPr>
              <a:t> </a:t>
            </a:r>
            <a:r>
              <a:rPr lang="en-US" dirty="0" smtClean="0">
                <a:latin typeface="Consolas"/>
                <a:cs typeface="Consolas"/>
              </a:rPr>
              <a:t>       Buffer[</a:t>
            </a:r>
            <a:r>
              <a:rPr lang="en-US" dirty="0" err="1">
                <a:latin typeface="Consolas"/>
                <a:cs typeface="Consolas"/>
              </a:rPr>
              <a:t>i</a:t>
            </a:r>
            <a:r>
              <a:rPr lang="en-US" dirty="0" smtClean="0">
                <a:latin typeface="Consolas"/>
                <a:cs typeface="Consolas"/>
              </a:rPr>
              <a:t>].Offset, </a:t>
            </a:r>
          </a:p>
          <a:p>
            <a:pPr marL="0" indent="0">
              <a:buNone/>
            </a:pPr>
            <a:r>
              <a:rPr lang="en-US" dirty="0">
                <a:latin typeface="Consolas"/>
                <a:cs typeface="Consolas"/>
              </a:rPr>
              <a:t> </a:t>
            </a:r>
            <a:r>
              <a:rPr lang="en-US" dirty="0" smtClean="0">
                <a:latin typeface="Consolas"/>
                <a:cs typeface="Consolas"/>
              </a:rPr>
              <a:t>       Buffer[</a:t>
            </a:r>
            <a:r>
              <a:rPr lang="en-US" dirty="0" err="1">
                <a:latin typeface="Consolas"/>
                <a:cs typeface="Consolas"/>
              </a:rPr>
              <a:t>i</a:t>
            </a:r>
            <a:r>
              <a:rPr lang="en-US" dirty="0" smtClean="0">
                <a:latin typeface="Consolas"/>
                <a:cs typeface="Consolas"/>
              </a:rPr>
              <a:t>].Size, Flags);</a:t>
            </a:r>
            <a:endParaRPr lang="en-US" dirty="0">
              <a:latin typeface="Consolas"/>
              <a:cs typeface="Consolas"/>
            </a:endParaRPr>
          </a:p>
          <a:p>
            <a:pPr marL="0" indent="0">
              <a:buNone/>
            </a:pPr>
            <a:r>
              <a:rPr lang="en-US" dirty="0" smtClean="0">
                <a:latin typeface="Consolas"/>
                <a:cs typeface="Consolas"/>
              </a:rPr>
              <a:t>    // TO STUFF</a:t>
            </a:r>
          </a:p>
          <a:p>
            <a:pPr marL="0" indent="0">
              <a:buNone/>
            </a:pPr>
            <a:r>
              <a:rPr lang="en-US" dirty="0">
                <a:latin typeface="Consolas"/>
                <a:cs typeface="Consolas"/>
              </a:rPr>
              <a:t> </a:t>
            </a:r>
            <a:r>
              <a:rPr lang="en-US" dirty="0" smtClean="0">
                <a:latin typeface="Consolas"/>
                <a:cs typeface="Consolas"/>
              </a:rPr>
              <a:t>   </a:t>
            </a:r>
            <a:r>
              <a:rPr lang="en-US" dirty="0" err="1" smtClean="0">
                <a:latin typeface="Consolas"/>
                <a:cs typeface="Consolas"/>
              </a:rPr>
              <a:t>glUnmapBuffer</a:t>
            </a:r>
            <a:r>
              <a:rPr lang="en-US" dirty="0" smtClean="0">
                <a:latin typeface="Consolas"/>
                <a:cs typeface="Consolas"/>
              </a:rPr>
              <a:t>(GL_UNIFORM_BUFFER);</a:t>
            </a:r>
          </a:p>
          <a:p>
            <a:pPr marL="0" indent="0">
              <a:buNone/>
            </a:pPr>
            <a:r>
              <a:rPr lang="en-US" dirty="0" smtClean="0">
                <a:latin typeface="Consolas"/>
                <a:cs typeface="Consolas"/>
              </a:rPr>
              <a:t>}</a:t>
            </a:r>
            <a:endParaRPr lang="en-US" dirty="0">
              <a:latin typeface="Consolas"/>
              <a:cs typeface="Consolas"/>
            </a:endParaRPr>
          </a:p>
        </p:txBody>
      </p:sp>
      <p:sp>
        <p:nvSpPr>
          <p:cNvPr id="6" name="Content Placeholder 5"/>
          <p:cNvSpPr>
            <a:spLocks noGrp="1"/>
          </p:cNvSpPr>
          <p:nvPr>
            <p:ph sz="quarter" idx="11"/>
          </p:nvPr>
        </p:nvSpPr>
        <p:spPr>
          <a:xfrm>
            <a:off x="4709160" y="1124193"/>
            <a:ext cx="4114800" cy="3016007"/>
          </a:xfrm>
        </p:spPr>
        <p:txBody>
          <a:bodyPr/>
          <a:lstStyle/>
          <a:p>
            <a:pPr marL="0" indent="0">
              <a:buNone/>
            </a:pPr>
            <a:r>
              <a:rPr lang="en-US" dirty="0" err="1">
                <a:latin typeface="Consolas"/>
                <a:cs typeface="Consolas"/>
              </a:rPr>
              <a:t>glBindBuffer</a:t>
            </a:r>
            <a:r>
              <a:rPr lang="en-US" dirty="0">
                <a:latin typeface="Consolas"/>
                <a:cs typeface="Consolas"/>
              </a:rPr>
              <a:t>(GL_UNIFORM_BUFFER</a:t>
            </a:r>
            <a:r>
              <a:rPr lang="en-US" dirty="0" smtClean="0">
                <a:latin typeface="Consolas"/>
                <a:cs typeface="Consolas"/>
              </a:rPr>
              <a:t>, Name);</a:t>
            </a:r>
          </a:p>
          <a:p>
            <a:pPr marL="0" indent="0">
              <a:buNone/>
            </a:pPr>
            <a:r>
              <a:rPr lang="en-US" dirty="0" smtClean="0">
                <a:latin typeface="Consolas"/>
                <a:cs typeface="Consolas"/>
              </a:rPr>
              <a:t>void</a:t>
            </a:r>
            <a:r>
              <a:rPr lang="en-US" dirty="0">
                <a:latin typeface="Consolas"/>
                <a:cs typeface="Consolas"/>
              </a:rPr>
              <a:t>* </a:t>
            </a:r>
            <a:r>
              <a:rPr lang="en-US" dirty="0" err="1">
                <a:latin typeface="Consolas"/>
                <a:cs typeface="Consolas"/>
              </a:rPr>
              <a:t>ptr</a:t>
            </a:r>
            <a:r>
              <a:rPr lang="en-US" dirty="0">
                <a:latin typeface="Consolas"/>
                <a:cs typeface="Consolas"/>
              </a:rPr>
              <a:t> = </a:t>
            </a:r>
            <a:r>
              <a:rPr lang="en-US" dirty="0" err="1">
                <a:latin typeface="Consolas"/>
                <a:cs typeface="Consolas"/>
              </a:rPr>
              <a:t>glMapBufferRange</a:t>
            </a:r>
            <a:r>
              <a:rPr lang="en-US" dirty="0">
                <a:latin typeface="Consolas"/>
                <a:cs typeface="Consolas"/>
              </a:rPr>
              <a:t>(</a:t>
            </a:r>
          </a:p>
          <a:p>
            <a:pPr marL="0" indent="0">
              <a:buNone/>
            </a:pPr>
            <a:r>
              <a:rPr lang="en-US" dirty="0">
                <a:latin typeface="Consolas"/>
                <a:cs typeface="Consolas"/>
              </a:rPr>
              <a:t>    </a:t>
            </a:r>
            <a:r>
              <a:rPr lang="en-US" dirty="0" smtClean="0">
                <a:latin typeface="Consolas"/>
                <a:cs typeface="Consolas"/>
              </a:rPr>
              <a:t>GL_UNIFORM_BUFFER</a:t>
            </a:r>
            <a:r>
              <a:rPr lang="en-US" dirty="0">
                <a:latin typeface="Consolas"/>
                <a:cs typeface="Consolas"/>
              </a:rPr>
              <a:t>, </a:t>
            </a:r>
          </a:p>
          <a:p>
            <a:pPr marL="0" indent="0">
              <a:buNone/>
            </a:pPr>
            <a:r>
              <a:rPr lang="en-US" dirty="0">
                <a:latin typeface="Consolas"/>
                <a:cs typeface="Consolas"/>
              </a:rPr>
              <a:t>    </a:t>
            </a:r>
            <a:r>
              <a:rPr lang="en-US" dirty="0" smtClean="0">
                <a:latin typeface="Consolas"/>
                <a:cs typeface="Consolas"/>
              </a:rPr>
              <a:t>Offset</a:t>
            </a:r>
            <a:r>
              <a:rPr lang="en-US" dirty="0">
                <a:latin typeface="Consolas"/>
                <a:cs typeface="Consolas"/>
              </a:rPr>
              <a:t>, </a:t>
            </a:r>
            <a:r>
              <a:rPr lang="en-US" dirty="0" smtClean="0">
                <a:latin typeface="Consolas"/>
                <a:cs typeface="Consolas"/>
              </a:rPr>
              <a:t>Size</a:t>
            </a:r>
            <a:r>
              <a:rPr lang="en-US" dirty="0">
                <a:latin typeface="Consolas"/>
                <a:cs typeface="Consolas"/>
              </a:rPr>
              <a:t>, Flags);</a:t>
            </a:r>
          </a:p>
          <a:p>
            <a:pPr marL="0" indent="0">
              <a:buNone/>
            </a:pPr>
            <a:r>
              <a:rPr lang="en-US" dirty="0">
                <a:latin typeface="Consolas"/>
                <a:cs typeface="Consolas"/>
              </a:rPr>
              <a:t>for(</a:t>
            </a:r>
            <a:r>
              <a:rPr lang="en-US" dirty="0" err="1">
                <a:latin typeface="Consolas"/>
                <a:cs typeface="Consolas"/>
              </a:rPr>
              <a:t>size_t</a:t>
            </a:r>
            <a:r>
              <a:rPr lang="en-US" dirty="0">
                <a:latin typeface="Consolas"/>
                <a:cs typeface="Consolas"/>
              </a:rPr>
              <a:t> </a:t>
            </a:r>
            <a:r>
              <a:rPr lang="en-US" dirty="0" err="1">
                <a:latin typeface="Consolas"/>
                <a:cs typeface="Consolas"/>
              </a:rPr>
              <a:t>i</a:t>
            </a:r>
            <a:r>
              <a:rPr lang="en-US" dirty="0">
                <a:latin typeface="Consolas"/>
                <a:cs typeface="Consolas"/>
              </a:rPr>
              <a:t> = 0; </a:t>
            </a:r>
            <a:r>
              <a:rPr lang="en-US" dirty="0" err="1">
                <a:latin typeface="Consolas"/>
                <a:cs typeface="Consolas"/>
              </a:rPr>
              <a:t>i</a:t>
            </a:r>
            <a:r>
              <a:rPr lang="en-US" dirty="0">
                <a:latin typeface="Consolas"/>
                <a:cs typeface="Consolas"/>
              </a:rPr>
              <a:t> &lt; </a:t>
            </a:r>
            <a:r>
              <a:rPr lang="en-US" dirty="0" err="1">
                <a:latin typeface="Consolas"/>
                <a:cs typeface="Consolas"/>
              </a:rPr>
              <a:t>Name.size</a:t>
            </a:r>
            <a:r>
              <a:rPr lang="en-US" dirty="0">
                <a:latin typeface="Consolas"/>
                <a:cs typeface="Consolas"/>
              </a:rPr>
              <a:t>(); ++</a:t>
            </a:r>
            <a:r>
              <a:rPr lang="en-US" dirty="0" err="1">
                <a:latin typeface="Consolas"/>
                <a:cs typeface="Consolas"/>
              </a:rPr>
              <a:t>i</a:t>
            </a:r>
            <a:r>
              <a:rPr lang="en-US" dirty="0" smtClean="0">
                <a:latin typeface="Consolas"/>
                <a:cs typeface="Consolas"/>
              </a:rPr>
              <a:t>)</a:t>
            </a:r>
            <a:endParaRPr lang="en-US" dirty="0" smtClean="0"/>
          </a:p>
          <a:p>
            <a:pPr marL="0" indent="0">
              <a:buNone/>
            </a:pPr>
            <a:r>
              <a:rPr lang="en-US" dirty="0" smtClean="0"/>
              <a:t>{</a:t>
            </a:r>
          </a:p>
          <a:p>
            <a:pPr marL="0" indent="0">
              <a:buNone/>
            </a:pPr>
            <a:r>
              <a:rPr lang="en-US" dirty="0" smtClean="0"/>
              <a:t>    // TO STUFF</a:t>
            </a:r>
          </a:p>
          <a:p>
            <a:pPr marL="0" indent="0">
              <a:buNone/>
            </a:pPr>
            <a:r>
              <a:rPr lang="en-US" dirty="0"/>
              <a:t> </a:t>
            </a:r>
            <a:r>
              <a:rPr lang="en-US" dirty="0" smtClean="0"/>
              <a:t>   </a:t>
            </a:r>
            <a:r>
              <a:rPr lang="en-US" dirty="0" err="1" smtClean="0"/>
              <a:t>glFlushMappedBufferRange</a:t>
            </a:r>
            <a:r>
              <a:rPr lang="en-US" dirty="0" smtClean="0"/>
              <a:t>(…); // Minimum</a:t>
            </a:r>
          </a:p>
          <a:p>
            <a:pPr marL="0" indent="0">
              <a:buNone/>
            </a:pPr>
            <a:r>
              <a:rPr lang="en-US" dirty="0"/>
              <a:t> </a:t>
            </a:r>
            <a:r>
              <a:rPr lang="en-US" dirty="0" smtClean="0"/>
              <a:t>                                                        // range 64KB</a:t>
            </a:r>
            <a:endParaRPr lang="en-US" dirty="0"/>
          </a:p>
          <a:p>
            <a:pPr marL="0" indent="0">
              <a:buNone/>
            </a:pPr>
            <a:r>
              <a:rPr lang="en-US" dirty="0" smtClean="0"/>
              <a:t>}</a:t>
            </a:r>
          </a:p>
          <a:p>
            <a:pPr marL="0" indent="0">
              <a:buNone/>
            </a:pPr>
            <a:r>
              <a:rPr lang="en-US" dirty="0" err="1">
                <a:latin typeface="Consolas"/>
                <a:cs typeface="Consolas"/>
              </a:rPr>
              <a:t>glUnmapBuffer</a:t>
            </a:r>
            <a:r>
              <a:rPr lang="en-US" dirty="0">
                <a:latin typeface="Consolas"/>
                <a:cs typeface="Consolas"/>
              </a:rPr>
              <a:t>(GL_UNIFORM_BUFFER);</a:t>
            </a:r>
          </a:p>
          <a:p>
            <a:pPr marL="0" indent="0">
              <a:buNone/>
            </a:pPr>
            <a:endParaRPr lang="en-US" dirty="0" smtClean="0"/>
          </a:p>
        </p:txBody>
      </p:sp>
    </p:spTree>
    <p:extLst>
      <p:ext uri="{BB962C8B-B14F-4D97-AF65-F5344CB8AC3E}">
        <p14:creationId xmlns:p14="http://schemas.microsoft.com/office/powerpoint/2010/main" val="1691562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CPU BOTTLENECKS | </a:t>
            </a:r>
            <a:r>
              <a:rPr lang="en-US" cap="none" dirty="0" smtClean="0"/>
              <a:t>Draw call submissions</a:t>
            </a:r>
            <a:endParaRPr lang="en-US" cap="none" dirty="0"/>
          </a:p>
        </p:txBody>
      </p:sp>
      <p:sp>
        <p:nvSpPr>
          <p:cNvPr id="3" name="Content Placeholder 2"/>
          <p:cNvSpPr>
            <a:spLocks noGrp="1"/>
          </p:cNvSpPr>
          <p:nvPr>
            <p:ph idx="1"/>
          </p:nvPr>
        </p:nvSpPr>
        <p:spPr/>
        <p:txBody>
          <a:bodyPr/>
          <a:lstStyle/>
          <a:p>
            <a:r>
              <a:rPr lang="en-US" dirty="0" smtClean="0"/>
              <a:t>The number of draws is too limited? </a:t>
            </a:r>
          </a:p>
          <a:p>
            <a:pPr lvl="1"/>
            <a:r>
              <a:rPr lang="en-US" dirty="0" smtClean="0"/>
              <a:t>Batch multiple VAO in a single one and rely on </a:t>
            </a:r>
            <a:r>
              <a:rPr lang="en-US" dirty="0" err="1" smtClean="0"/>
              <a:t>BaseVertex</a:t>
            </a:r>
            <a:r>
              <a:rPr lang="en-US" dirty="0" smtClean="0"/>
              <a:t> [Hillaire2012]</a:t>
            </a:r>
          </a:p>
          <a:p>
            <a:pPr lvl="1"/>
            <a:r>
              <a:rPr lang="en-US" dirty="0" smtClean="0"/>
              <a:t>Group meshes per vertex format into a single set of buffer</a:t>
            </a:r>
          </a:p>
          <a:p>
            <a:pPr lvl="1"/>
            <a:endParaRPr lang="en-US" dirty="0" smtClean="0"/>
          </a:p>
          <a:p>
            <a:pPr lvl="1"/>
            <a:endParaRPr lang="en-US" dirty="0"/>
          </a:p>
        </p:txBody>
      </p:sp>
    </p:spTree>
    <p:extLst>
      <p:ext uri="{BB962C8B-B14F-4D97-AF65-F5344CB8AC3E}">
        <p14:creationId xmlns:p14="http://schemas.microsoft.com/office/powerpoint/2010/main" val="987060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2012_BLK_Conf_NDA_Wide_FINAL">
  <a:themeElements>
    <a:clrScheme name="AMD 2010 Theme">
      <a:dk1>
        <a:sysClr val="windowText" lastClr="000000"/>
      </a:dk1>
      <a:lt1>
        <a:sysClr val="window" lastClr="FFFFFF"/>
      </a:lt1>
      <a:dk2>
        <a:srgbClr val="009966"/>
      </a:dk2>
      <a:lt2>
        <a:srgbClr val="1B1B1B"/>
      </a:lt2>
      <a:accent1>
        <a:srgbClr val="D31919"/>
      </a:accent1>
      <a:accent2>
        <a:srgbClr val="767DC5"/>
      </a:accent2>
      <a:accent3>
        <a:srgbClr val="FC6500"/>
      </a:accent3>
      <a:accent4>
        <a:srgbClr val="807F82"/>
      </a:accent4>
      <a:accent5>
        <a:srgbClr val="0860A8"/>
      </a:accent5>
      <a:accent6>
        <a:srgbClr val="FFFFFF"/>
      </a:accent6>
      <a:hlink>
        <a:srgbClr val="009966"/>
      </a:hlink>
      <a:folHlink>
        <a:srgbClr val="767DC5"/>
      </a:folHlink>
    </a:clrScheme>
    <a:fontScheme name="AMD Arial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5400" algn="ctr">
          <a:noFill/>
          <a:round/>
          <a:headEnd/>
          <a:tailEnd/>
        </a:ln>
        <a:effectLst>
          <a:outerShdw blurRad="50800" dist="38100" dir="5400000" algn="t" rotWithShape="0">
            <a:prstClr val="black">
              <a:alpha val="40000"/>
            </a:prstClr>
          </a:outerShdw>
        </a:effectLst>
      </a:spPr>
      <a:bodyPr lIns="228600" tIns="45714" rIns="228600" bIns="45714" anchor="ctr"/>
      <a:lstStyle>
        <a:defPPr marL="1588" indent="-1588" algn="ctr" defTabSz="913183">
          <a:defRPr b="1" dirty="0" smtClean="0">
            <a:solidFill>
              <a:prstClr val="white"/>
            </a:solidFill>
            <a:cs typeface="Arial" charset="0"/>
          </a:defRPr>
        </a:defPPr>
      </a:lstStyle>
    </a:spDef>
    <a:txDef>
      <a:spPr>
        <a:noFill/>
      </a:spPr>
      <a:bodyPr wrap="non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TotalTime>
  <Words>1747</Words>
  <Application>Microsoft Office PowerPoint</Application>
  <PresentationFormat>On-screen Show (16:9)</PresentationFormat>
  <Paragraphs>307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PPT_2012_BLK_Conf_NDA_Wide_FINAL</vt:lpstr>
      <vt:lpstr>Southern Islands in deep dive</vt:lpstr>
      <vt:lpstr>Challenges</vt:lpstr>
      <vt:lpstr>Challenges</vt:lpstr>
      <vt:lpstr>ReMOVING CPU BOTTLENECKS   </vt:lpstr>
      <vt:lpstr>REMOVING CPU BOTTLENECKS | GLSL compile time</vt:lpstr>
      <vt:lpstr>REMOVING CPU BOTTLENECKS | GLSL compile time</vt:lpstr>
      <vt:lpstr>REMOVING CPU BOTTLENECKS | Buffer updates</vt:lpstr>
      <vt:lpstr>REMOVING CPU BOTTLENECKS | Buffer updates</vt:lpstr>
      <vt:lpstr>REMOVING CPU BOTTLENECKS | Draw call submissions</vt:lpstr>
      <vt:lpstr>REMOVING CPU BOTTLENECKS | Draw call submissions</vt:lpstr>
      <vt:lpstr>REMOVING CPU BOTTLENECKS | Draw call tests on Catalyst 8.981.2</vt:lpstr>
      <vt:lpstr>Reaching GPU PEAK PERFORMANCES</vt:lpstr>
      <vt:lpstr>Reaching GPU PEAK PERFORMANCES</vt:lpstr>
      <vt:lpstr>REMOVING CPU BOTTLENECKS | Two compute rings</vt:lpstr>
      <vt:lpstr>REMOVING CPU BOTTLENECKS | Two compute rings</vt:lpstr>
      <vt:lpstr>REMOVING CPU BOTTLENECKS | Programmable Vertex Pulling</vt:lpstr>
      <vt:lpstr>REMOVING CPU BOTTLENECKS | Programmable Vertex Pulling</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REMOVING CPU BOTTLENECKS | Make the most of tessellation</vt:lpstr>
      <vt:lpstr>HANDLING Memory needs</vt:lpstr>
      <vt:lpstr>HANDLING Memory needs</vt:lpstr>
      <vt:lpstr>HANDLING Memory needs</vt:lpstr>
      <vt:lpstr>HANDLING Memory needs</vt:lpstr>
      <vt:lpstr>HANDLING Memory needs | Sparse shadows</vt:lpstr>
      <vt:lpstr>HANDLING Memory needs | Sparse shadows</vt:lpstr>
      <vt:lpstr>HANDLING Memory needs | Sparse shadows</vt:lpstr>
      <vt:lpstr>HANDLING Memory needs | Sparse shadows</vt:lpstr>
      <vt:lpstr>REDUCING DEVELOPMENT COSTS  </vt:lpstr>
      <vt:lpstr>REDUCING DEVELOPMENT COSTS</vt:lpstr>
      <vt:lpstr>REDUCING DEVELOPMENT COSTS | Tools</vt:lpstr>
      <vt:lpstr>REDUCING DEVELOPMENT COSTS | API</vt:lpstr>
      <vt:lpstr>REDUCING DEVELOPMENT COSTS | Documentation</vt:lpstr>
      <vt:lpstr>REDUCING DEVELOPMENT COSTS | Documentation</vt:lpstr>
      <vt:lpstr>LAST WORDS</vt:lpstr>
      <vt:lpstr>Thank you</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FirePro_PPT_2012_BK_Conf_NDA_Wide</dc:title>
  <dc:creator>Dara, Bahman</dc:creator>
  <cp:lastModifiedBy>Groove</cp:lastModifiedBy>
  <cp:revision>55</cp:revision>
  <dcterms:created xsi:type="dcterms:W3CDTF">2011-01-03T22:48:10Z</dcterms:created>
  <dcterms:modified xsi:type="dcterms:W3CDTF">2012-07-30T12:47:52Z</dcterms:modified>
</cp:coreProperties>
</file>